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109"/>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353" r:id="rId30"/>
    <p:sldId id="352" r:id="rId31"/>
    <p:sldId id="354" r:id="rId32"/>
    <p:sldId id="355" r:id="rId33"/>
    <p:sldId id="356" r:id="rId34"/>
    <p:sldId id="357" r:id="rId35"/>
    <p:sldId id="278" r:id="rId36"/>
    <p:sldId id="280" r:id="rId37"/>
    <p:sldId id="281" r:id="rId38"/>
    <p:sldId id="282" r:id="rId39"/>
    <p:sldId id="283" r:id="rId40"/>
    <p:sldId id="284" r:id="rId41"/>
    <p:sldId id="285" r:id="rId42"/>
    <p:sldId id="286" r:id="rId43"/>
    <p:sldId id="287" r:id="rId44"/>
    <p:sldId id="288" r:id="rId45"/>
    <p:sldId id="289" r:id="rId46"/>
    <p:sldId id="290" r:id="rId47"/>
    <p:sldId id="291" r:id="rId48"/>
    <p:sldId id="292" r:id="rId49"/>
    <p:sldId id="293" r:id="rId50"/>
    <p:sldId id="294" r:id="rId51"/>
    <p:sldId id="295" r:id="rId52"/>
    <p:sldId id="296" r:id="rId53"/>
    <p:sldId id="297" r:id="rId54"/>
    <p:sldId id="29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12" r:id="rId69"/>
    <p:sldId id="313" r:id="rId70"/>
    <p:sldId id="314" r:id="rId71"/>
    <p:sldId id="315" r:id="rId72"/>
    <p:sldId id="316" r:id="rId73"/>
    <p:sldId id="317" r:id="rId74"/>
    <p:sldId id="318" r:id="rId75"/>
    <p:sldId id="319" r:id="rId76"/>
    <p:sldId id="320" r:id="rId77"/>
    <p:sldId id="321" r:id="rId78"/>
    <p:sldId id="322" r:id="rId79"/>
    <p:sldId id="323" r:id="rId80"/>
    <p:sldId id="324" r:id="rId81"/>
    <p:sldId id="325" r:id="rId82"/>
    <p:sldId id="326" r:id="rId83"/>
    <p:sldId id="327" r:id="rId84"/>
    <p:sldId id="328" r:id="rId85"/>
    <p:sldId id="329" r:id="rId86"/>
    <p:sldId id="330" r:id="rId87"/>
    <p:sldId id="331" r:id="rId88"/>
    <p:sldId id="332" r:id="rId89"/>
    <p:sldId id="333" r:id="rId90"/>
    <p:sldId id="334" r:id="rId91"/>
    <p:sldId id="335" r:id="rId92"/>
    <p:sldId id="336" r:id="rId93"/>
    <p:sldId id="337" r:id="rId94"/>
    <p:sldId id="338" r:id="rId95"/>
    <p:sldId id="339" r:id="rId96"/>
    <p:sldId id="340" r:id="rId97"/>
    <p:sldId id="341" r:id="rId98"/>
    <p:sldId id="342" r:id="rId99"/>
    <p:sldId id="343" r:id="rId100"/>
    <p:sldId id="344" r:id="rId101"/>
    <p:sldId id="345" r:id="rId102"/>
    <p:sldId id="346" r:id="rId103"/>
    <p:sldId id="347" r:id="rId104"/>
    <p:sldId id="348" r:id="rId105"/>
    <p:sldId id="349" r:id="rId106"/>
    <p:sldId id="350" r:id="rId107"/>
    <p:sldId id="351"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94660"/>
  </p:normalViewPr>
  <p:slideViewPr>
    <p:cSldViewPr snapToGrid="0">
      <p:cViewPr varScale="1">
        <p:scale>
          <a:sx n="84" d="100"/>
          <a:sy n="84" d="100"/>
        </p:scale>
        <p:origin x="63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heme" Target="theme/theme1.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notesMaster" Target="notesMasters/notesMaster1.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chemeClr val="dk1"/>
                </a:solidFill>
                <a:latin typeface="Arial"/>
              </a:rPr>
              <a:t>Click to move the slide</a:t>
            </a:r>
          </a:p>
        </p:txBody>
      </p:sp>
      <p:sp>
        <p:nvSpPr>
          <p:cNvPr id="462"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463"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464" name="PlaceHolder 4"/>
          <p:cNvSpPr>
            <a:spLocks noGrp="1"/>
          </p:cNvSpPr>
          <p:nvPr>
            <p:ph type="dt" idx="8"/>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465" name="PlaceHolder 5"/>
          <p:cNvSpPr>
            <a:spLocks noGrp="1"/>
          </p:cNvSpPr>
          <p:nvPr>
            <p:ph type="ftr" idx="9"/>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466" name="PlaceHolder 6"/>
          <p:cNvSpPr>
            <a:spLocks noGrp="1"/>
          </p:cNvSpPr>
          <p:nvPr>
            <p:ph type="sldNum" idx="10"/>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59B7EA96-56CD-4F2B-82E4-1476FA044A04}"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3973307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4" name="PlaceHolder 1"/>
          <p:cNvSpPr>
            <a:spLocks noGrp="1" noRot="1" noChangeAspect="1"/>
          </p:cNvSpPr>
          <p:nvPr>
            <p:ph type="sldImg"/>
          </p:nvPr>
        </p:nvSpPr>
        <p:spPr>
          <a:xfrm>
            <a:off x="533400" y="763588"/>
            <a:ext cx="6704013" cy="3771900"/>
          </a:xfrm>
          <a:prstGeom prst="rect">
            <a:avLst/>
          </a:prstGeom>
          <a:ln w="0">
            <a:noFill/>
          </a:ln>
        </p:spPr>
      </p:sp>
      <p:sp>
        <p:nvSpPr>
          <p:cNvPr id="775" name="PlaceHolder 2"/>
          <p:cNvSpPr>
            <a:spLocks noGrp="1"/>
          </p:cNvSpPr>
          <p:nvPr>
            <p:ph type="body"/>
          </p:nvPr>
        </p:nvSpPr>
        <p:spPr>
          <a:xfrm>
            <a:off x="777240" y="4777560"/>
            <a:ext cx="6217200" cy="452556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76" name="PlaceHolder 3"/>
          <p:cNvSpPr>
            <a:spLocks noGrp="1"/>
          </p:cNvSpPr>
          <p:nvPr>
            <p:ph type="sldNum" idx="11"/>
          </p:nvPr>
        </p:nvSpPr>
        <p:spPr>
          <a:xfrm>
            <a:off x="4399200" y="9555480"/>
            <a:ext cx="3372480" cy="50220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400" b="0" strike="noStrike" spc="-1">
                <a:solidFill>
                  <a:srgbClr val="000000"/>
                </a:solidFill>
                <a:latin typeface="Times New Roman"/>
                <a:ea typeface="+mn-ea"/>
              </a:defRPr>
            </a:lvl1pPr>
          </a:lstStyle>
          <a:p>
            <a:pPr indent="0" algn="r" defTabSz="914400">
              <a:lnSpc>
                <a:spcPct val="100000"/>
              </a:lnSpc>
              <a:buNone/>
              <a:tabLst>
                <a:tab pos="0" algn="l"/>
              </a:tabLst>
            </a:pPr>
            <a:fld id="{8F219F98-E4FF-47F2-B040-2F8E5F38DCAE}" type="slidenum">
              <a:rPr lang="en-US" sz="1400" b="0" strike="noStrike" spc="-1">
                <a:solidFill>
                  <a:srgbClr val="000000"/>
                </a:solidFill>
                <a:latin typeface="Times New Roman"/>
                <a:ea typeface="+mn-ea"/>
              </a:rPr>
              <a:t>5</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695455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 name="PlaceHolder 1"/>
          <p:cNvSpPr>
            <a:spLocks noGrp="1" noRot="1" noChangeAspect="1"/>
          </p:cNvSpPr>
          <p:nvPr>
            <p:ph type="sldImg"/>
          </p:nvPr>
        </p:nvSpPr>
        <p:spPr>
          <a:xfrm>
            <a:off x="685800" y="1143000"/>
            <a:ext cx="5486400" cy="3086100"/>
          </a:xfrm>
          <a:prstGeom prst="rect">
            <a:avLst/>
          </a:prstGeom>
          <a:ln w="0">
            <a:noFill/>
          </a:ln>
        </p:spPr>
      </p:sp>
      <p:sp>
        <p:nvSpPr>
          <p:cNvPr id="778" name="PlaceHolder 2"/>
          <p:cNvSpPr>
            <a:spLocks noGrp="1"/>
          </p:cNvSpPr>
          <p:nvPr>
            <p:ph type="body"/>
          </p:nvPr>
        </p:nvSpPr>
        <p:spPr>
          <a:xfrm>
            <a:off x="685800" y="4400640"/>
            <a:ext cx="5485320" cy="359928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79" name="PlaceHolder 3"/>
          <p:cNvSpPr>
            <a:spLocks noGrp="1"/>
          </p:cNvSpPr>
          <p:nvPr>
            <p:ph type="sldNum" idx="12"/>
          </p:nvPr>
        </p:nvSpPr>
        <p:spPr>
          <a:xfrm>
            <a:off x="3884760" y="8685360"/>
            <a:ext cx="2970720" cy="457560"/>
          </a:xfrm>
          <a:prstGeom prst="rect">
            <a:avLst/>
          </a:prstGeom>
          <a:noFill/>
          <a:ln w="0">
            <a:noFill/>
          </a:ln>
        </p:spPr>
        <p:txBody>
          <a:bodyPr lIns="0" tIns="0" rIns="0" bIns="0" anchor="b">
            <a:noAutofit/>
          </a:bodyPr>
          <a:lstStyle>
            <a:lvl1pPr indent="0" algn="r" defTabSz="457200">
              <a:lnSpc>
                <a:spcPct val="100000"/>
              </a:lnSpc>
              <a:buNone/>
              <a:tabLst>
                <a:tab pos="0" algn="l"/>
              </a:tabLst>
              <a:defRPr lang="en-US" sz="1200" b="0" strike="noStrike" spc="-1">
                <a:solidFill>
                  <a:schemeClr val="dk1"/>
                </a:solidFill>
                <a:latin typeface="+mn-lt"/>
                <a:ea typeface="+mn-ea"/>
              </a:defRPr>
            </a:lvl1pPr>
          </a:lstStyle>
          <a:p>
            <a:pPr indent="0" algn="r" defTabSz="457200">
              <a:lnSpc>
                <a:spcPct val="100000"/>
              </a:lnSpc>
              <a:buNone/>
              <a:tabLst>
                <a:tab pos="0" algn="l"/>
              </a:tabLst>
            </a:pPr>
            <a:fld id="{0A0A8EFD-056F-427A-9E24-02B9DBA1A1A6}" type="slidenum">
              <a:rPr lang="en-US" sz="1200" b="0" strike="noStrike" spc="-1">
                <a:solidFill>
                  <a:schemeClr val="dk1"/>
                </a:solidFill>
                <a:latin typeface="+mn-lt"/>
                <a:ea typeface="+mn-ea"/>
              </a:rPr>
              <a:t>64</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514297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EB02AC23-748E-4D68-834A-AE28F75DD80A}"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1"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2"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D495FD16-9648-4688-A3E4-E8EC0868C856}"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7"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1"/>
          </p:nvPr>
        </p:nvSpPr>
        <p:spPr/>
        <p:txBody>
          <a:bodyPr/>
          <a:lstStyle/>
          <a:p>
            <a:fld id="{C6FF448C-5BB0-4C50-B430-48BCD0863587}"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9"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0"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1"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2"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3"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4"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1"/>
          </p:nvPr>
        </p:nvSpPr>
        <p:spPr/>
        <p:txBody>
          <a:bodyPr/>
          <a:lstStyle/>
          <a:p>
            <a:fld id="{153ABA3E-62EB-4DD4-8E1C-45D41A33F80E}"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48B1174D-39C8-488D-A52D-39438E0B8AE6}"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7"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2"/>
          </p:nvPr>
        </p:nvSpPr>
        <p:spPr/>
        <p:txBody>
          <a:bodyPr/>
          <a:lstStyle/>
          <a:p>
            <a:fld id="{635C3444-D6F6-4B6A-930A-AB7B44279807}"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2"/>
          </p:nvPr>
        </p:nvSpPr>
        <p:spPr/>
        <p:txBody>
          <a:bodyPr/>
          <a:lstStyle/>
          <a:p>
            <a:fld id="{484206CD-7395-4BEF-978F-34803659A4E2}"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85546DB6-CB4A-4E70-8E23-D4725B9735E5}"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2"/>
          </p:nvPr>
        </p:nvSpPr>
        <p:spPr/>
        <p:txBody>
          <a:bodyPr/>
          <a:lstStyle/>
          <a:p>
            <a:fld id="{BE15050F-3107-4E93-AAAD-B6BB5FDFA376}"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4"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2"/>
          </p:nvPr>
        </p:nvSpPr>
        <p:spPr/>
        <p:txBody>
          <a:bodyPr/>
          <a:lstStyle/>
          <a:p>
            <a:fld id="{D30031EA-3680-4D9D-A3AD-67F7F91D3B70}"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FDB5BBAD-5B60-4486-B893-6FBEF4E3CC61}"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1"/>
          </p:nvPr>
        </p:nvSpPr>
        <p:spPr/>
        <p:txBody>
          <a:bodyPr/>
          <a:lstStyle/>
          <a:p>
            <a:fld id="{56BC41F5-0C02-499F-832B-D6A97588D516}"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2"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F77B7136-E471-496B-A0E8-B8BA0CC06BDF}"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6"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2"/>
          </p:nvPr>
        </p:nvSpPr>
        <p:spPr/>
        <p:txBody>
          <a:bodyPr/>
          <a:lstStyle/>
          <a:p>
            <a:fld id="{9D7C75F7-825A-4829-B937-876083DF41D2}"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8"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9"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2"/>
          </p:nvPr>
        </p:nvSpPr>
        <p:spPr/>
        <p:txBody>
          <a:bodyPr/>
          <a:lstStyle/>
          <a:p>
            <a:fld id="{C7CA2A17-CF76-4F12-9209-0E0371708E98}"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4"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2"/>
          </p:nvPr>
        </p:nvSpPr>
        <p:spPr/>
        <p:txBody>
          <a:bodyPr/>
          <a:lstStyle/>
          <a:p>
            <a:fld id="{68753528-83C2-45E2-B6EF-C8B8D76E7844}"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6"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7"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8"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9"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0"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1"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2"/>
          </p:nvPr>
        </p:nvSpPr>
        <p:spPr/>
        <p:txBody>
          <a:bodyPr/>
          <a:lstStyle/>
          <a:p>
            <a:fld id="{C997AA6C-DB49-4E44-89E6-98D38133B0CC}"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lstStyle/>
          <a:p>
            <a:fld id="{CACC8096-FF02-47FB-A2D5-D5F68C487F94}"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3"/>
          </p:nvPr>
        </p:nvSpPr>
        <p:spPr/>
        <p:txBody>
          <a:bodyPr/>
          <a:lstStyle/>
          <a:p>
            <a:fld id="{078C8728-C391-4939-8AFD-FC2CB23CB6F3}"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3"/>
          </p:nvPr>
        </p:nvSpPr>
        <p:spPr/>
        <p:txBody>
          <a:bodyPr/>
          <a:lstStyle/>
          <a:p>
            <a:fld id="{999F8805-AB90-4CBE-B821-76495EAED615}"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3"/>
          </p:nvPr>
        </p:nvSpPr>
        <p:spPr/>
        <p:txBody>
          <a:bodyPr/>
          <a:lstStyle/>
          <a:p>
            <a:fld id="{A2159A6B-19D9-4C17-A4E2-66DE410CE8AB}"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3"/>
          </p:nvPr>
        </p:nvSpPr>
        <p:spPr/>
        <p:txBody>
          <a:bodyPr/>
          <a:lstStyle/>
          <a:p>
            <a:fld id="{E6341C5B-27EA-4004-9516-28415A06E955}"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1"/>
          </p:nvPr>
        </p:nvSpPr>
        <p:spPr/>
        <p:txBody>
          <a:bodyPr/>
          <a:lstStyle/>
          <a:p>
            <a:fld id="{E13396D5-556C-49A8-A4D2-C42EC0FCA2E2}"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3"/>
          </p:nvPr>
        </p:nvSpPr>
        <p:spPr/>
        <p:txBody>
          <a:bodyPr/>
          <a:lstStyle/>
          <a:p>
            <a:fld id="{ECA92469-BBBC-4DD1-A0CB-C1A1438E4012}"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F38B1564-2CB5-4885-864D-18C7042F1A62}"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2B603E55-9FEE-4F1A-A00D-55CE9CE98252}"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3"/>
          </p:nvPr>
        </p:nvSpPr>
        <p:spPr/>
        <p:txBody>
          <a:bodyPr/>
          <a:lstStyle/>
          <a:p>
            <a:fld id="{77A551F1-7B67-4420-B104-D882201653C5}"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3"/>
          </p:nvPr>
        </p:nvSpPr>
        <p:spPr/>
        <p:txBody>
          <a:bodyPr/>
          <a:lstStyle/>
          <a:p>
            <a:fld id="{D6605A02-FF2D-40CC-9B49-F07864989B6E}"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3"/>
          </p:nvPr>
        </p:nvSpPr>
        <p:spPr/>
        <p:txBody>
          <a:bodyPr/>
          <a:lstStyle/>
          <a:p>
            <a:fld id="{97EA4D8D-A814-4717-B8D2-621443156B4A}"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9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9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3"/>
          </p:nvPr>
        </p:nvSpPr>
        <p:spPr/>
        <p:txBody>
          <a:bodyPr/>
          <a:lstStyle/>
          <a:p>
            <a:fld id="{E59EE8EC-B7AB-4D1B-B2A9-B55C0B86167E}"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24DDB263-943B-44BE-B6DF-A64D6003CBA4}" type="slidenum">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8"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4"/>
          </p:nvPr>
        </p:nvSpPr>
        <p:spPr/>
        <p:txBody>
          <a:bodyPr/>
          <a:lstStyle/>
          <a:p>
            <a:fld id="{62597F3A-C2A3-4F7E-85E3-AD8490FA563D}" type="slidenum">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0"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4"/>
          </p:nvPr>
        </p:nvSpPr>
        <p:spPr/>
        <p:txBody>
          <a:bodyPr/>
          <a:lstStyle/>
          <a:p>
            <a:fld id="{4123C843-7416-475E-88DA-92AA88D129D5}"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1"/>
          </p:nvPr>
        </p:nvSpPr>
        <p:spPr/>
        <p:txBody>
          <a:bodyPr/>
          <a:lstStyle/>
          <a:p>
            <a:fld id="{75456CD3-190A-4C85-B4F5-8A930C99ABF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4"/>
          </p:nvPr>
        </p:nvSpPr>
        <p:spPr/>
        <p:txBody>
          <a:bodyPr/>
          <a:lstStyle/>
          <a:p>
            <a:fld id="{085E681C-A78B-400B-89EF-8EF01E3E6A4A}" type="slidenum">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4"/>
          </p:nvPr>
        </p:nvSpPr>
        <p:spPr/>
        <p:txBody>
          <a:bodyPr/>
          <a:lstStyle/>
          <a:p>
            <a:fld id="{FBD3A8B4-A462-4DC1-A0E4-E2381EAABF07}" type="slidenum">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35"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4"/>
          </p:nvPr>
        </p:nvSpPr>
        <p:spPr/>
        <p:txBody>
          <a:bodyPr/>
          <a:lstStyle/>
          <a:p>
            <a:fld id="{09EC984C-A351-4387-A8B8-8A9F9E2A6B6C}" type="slidenum">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30651783-7961-4F37-ABF3-A924D1063841}" type="slidenum">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1"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3"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2EC7156E-0A1B-4F44-9BB1-99F116BF1F9F}" type="slidenum">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47"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4"/>
          </p:nvPr>
        </p:nvSpPr>
        <p:spPr/>
        <p:txBody>
          <a:bodyPr/>
          <a:lstStyle/>
          <a:p>
            <a:fld id="{446FD786-E562-499A-830A-2CE336BF54BB}" type="slidenum">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49"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0"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4"/>
          </p:nvPr>
        </p:nvSpPr>
        <p:spPr/>
        <p:txBody>
          <a:bodyPr/>
          <a:lstStyle/>
          <a:p>
            <a:fld id="{157A22D3-DD9E-4085-94CC-FD4776D4663B}" type="slidenum">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5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5"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4"/>
          </p:nvPr>
        </p:nvSpPr>
        <p:spPr/>
        <p:txBody>
          <a:bodyPr/>
          <a:lstStyle/>
          <a:p>
            <a:fld id="{06FF0E36-8625-4361-AD4C-32CDBD633D27}" type="slidenum">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7"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8"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59"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0"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1"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2"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4"/>
          </p:nvPr>
        </p:nvSpPr>
        <p:spPr/>
        <p:txBody>
          <a:bodyPr/>
          <a:lstStyle/>
          <a:p>
            <a:fld id="{0479B8B3-ADA6-492C-8B88-606DEDBD5F67}" type="slidenum">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D82947A5-C9F3-4E00-8953-D34D5239B003}"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1"/>
          </p:nvPr>
        </p:nvSpPr>
        <p:spPr/>
        <p:txBody>
          <a:bodyPr/>
          <a:lstStyle/>
          <a:p>
            <a:fld id="{5F586E10-7A05-4C28-94B8-B1D1661B2980}"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5"/>
          </p:nvPr>
        </p:nvSpPr>
        <p:spPr/>
        <p:txBody>
          <a:bodyPr/>
          <a:lstStyle/>
          <a:p>
            <a:fld id="{81425B9C-56F5-4275-B5C5-83ED605C4BF4}"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5"/>
          </p:nvPr>
        </p:nvSpPr>
        <p:spPr/>
        <p:txBody>
          <a:bodyPr/>
          <a:lstStyle/>
          <a:p>
            <a:fld id="{6A352943-67DB-48FB-9E60-4BE16D8AEFFA}"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9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9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5"/>
          </p:nvPr>
        </p:nvSpPr>
        <p:spPr/>
        <p:txBody>
          <a:bodyPr/>
          <a:lstStyle/>
          <a:p>
            <a:fld id="{37496F13-BD26-4C3F-A917-0E03A3D28C89}"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5"/>
          </p:nvPr>
        </p:nvSpPr>
        <p:spPr/>
        <p:txBody>
          <a:bodyPr/>
          <a:lstStyle/>
          <a:p>
            <a:fld id="{45B516E6-D487-4E52-8814-9BB6ED0820BA}"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5"/>
          </p:nvPr>
        </p:nvSpPr>
        <p:spPr/>
        <p:txBody>
          <a:bodyPr/>
          <a:lstStyle/>
          <a:p>
            <a:fld id="{DAF4F76C-57B9-4CB9-AB39-BCC92842EB85}"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D11E8E86-822C-4FFB-83A4-488F5F4AC594}"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0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0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9421DCBC-32E6-44C5-8F56-BF91F71C4FF3}"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5"/>
          </p:nvPr>
        </p:nvSpPr>
        <p:spPr/>
        <p:txBody>
          <a:bodyPr/>
          <a:lstStyle/>
          <a:p>
            <a:fld id="{83651A93-728F-45B9-8F8C-DC7690C34F20}"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5"/>
          </p:nvPr>
        </p:nvSpPr>
        <p:spPr/>
        <p:txBody>
          <a:bodyPr/>
          <a:lstStyle/>
          <a:p>
            <a:fld id="{5A1C846B-E2F6-40BB-8BB6-DBCECE3DAB47}"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1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1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5"/>
          </p:nvPr>
        </p:nvSpPr>
        <p:spPr/>
        <p:txBody>
          <a:bodyPr/>
          <a:lstStyle/>
          <a:p>
            <a:fld id="{89FE5D0E-58B2-46DA-B6B0-72D6E2D4ECCA}"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1"/>
          </p:nvPr>
        </p:nvSpPr>
        <p:spPr/>
        <p:txBody>
          <a:bodyPr/>
          <a:lstStyle/>
          <a:p>
            <a:fld id="{E3109BF5-700E-4191-A4EF-69C5D9D7235D}" type="slidenum">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5"/>
          </p:nvPr>
        </p:nvSpPr>
        <p:spPr/>
        <p:txBody>
          <a:bodyPr/>
          <a:lstStyle/>
          <a:p>
            <a:fld id="{78ADFD7B-72FE-49C5-91C8-977B125D38AF}"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lstStyle/>
          <a:p>
            <a:fld id="{F2DB4359-81B1-4B9D-97D3-F233D46D3FB5}" type="slidenum">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5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6"/>
          </p:nvPr>
        </p:nvSpPr>
        <p:spPr/>
        <p:txBody>
          <a:bodyPr/>
          <a:lstStyle/>
          <a:p>
            <a:fld id="{44C51BB3-BCA8-4B14-A20C-FE5EC3516F60}" type="slidenum">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6"/>
          </p:nvPr>
        </p:nvSpPr>
        <p:spPr/>
        <p:txBody>
          <a:bodyPr/>
          <a:lstStyle/>
          <a:p>
            <a:fld id="{9E497349-B406-4038-A114-F44EC53B94E5}" type="slidenum">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6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6"/>
          </p:nvPr>
        </p:nvSpPr>
        <p:spPr/>
        <p:txBody>
          <a:bodyPr/>
          <a:lstStyle/>
          <a:p>
            <a:fld id="{6553FFE5-00FA-48C7-8420-9DF151612792}" type="slidenum">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6"/>
          </p:nvPr>
        </p:nvSpPr>
        <p:spPr/>
        <p:txBody>
          <a:bodyPr/>
          <a:lstStyle/>
          <a:p>
            <a:fld id="{6DBE15D0-F339-4A87-B975-49F7087E6AD4}" type="slidenum">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6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6"/>
          </p:nvPr>
        </p:nvSpPr>
        <p:spPr/>
        <p:txBody>
          <a:bodyPr/>
          <a:lstStyle/>
          <a:p>
            <a:fld id="{55031977-A03B-4044-B95C-C864FDA5EC32}" type="slidenum">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6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99395979-7CC6-46F3-A75D-9BDC4F4E8518}" type="slidenum">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5C01D2AE-75FE-4FF7-A914-10E33756261C}" type="slidenum">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6"/>
          </p:nvPr>
        </p:nvSpPr>
        <p:spPr/>
        <p:txBody>
          <a:bodyPr/>
          <a:lstStyle/>
          <a:p>
            <a:fld id="{B39B0776-6C06-44BB-BA2E-23F1222FD5B3}"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7E9D2671-BC01-461B-BB66-085319E57EC9}" type="slidenum">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6"/>
          </p:nvPr>
        </p:nvSpPr>
        <p:spPr/>
        <p:txBody>
          <a:bodyPr/>
          <a:lstStyle/>
          <a:p>
            <a:fld id="{7D12DCC1-3405-41A8-8CF7-1DBCC24CD1B3}" type="slidenum">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6"/>
          </p:nvPr>
        </p:nvSpPr>
        <p:spPr/>
        <p:txBody>
          <a:bodyPr/>
          <a:lstStyle/>
          <a:p>
            <a:fld id="{7C51D14D-A145-450F-AA63-2055386769C9}" type="slidenum">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6"/>
          </p:nvPr>
        </p:nvSpPr>
        <p:spPr/>
        <p:txBody>
          <a:bodyPr/>
          <a:lstStyle/>
          <a:p>
            <a:fld id="{95841DC3-76CF-40F1-8CFA-DE69551C37D3}" type="slidenum">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DB24E930-EB8B-4E95-B540-5077DADF671B}"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26"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
        <p:nvSpPr>
          <p:cNvPr id="4" name="PlaceHolder 3"/>
          <p:cNvSpPr>
            <a:spLocks noGrp="1"/>
          </p:cNvSpPr>
          <p:nvPr>
            <p:ph type="sldNum" idx="7"/>
          </p:nvPr>
        </p:nvSpPr>
        <p:spPr/>
        <p:txBody>
          <a:bodyPr/>
          <a:lstStyle/>
          <a:p>
            <a:fld id="{967DFF95-6B54-4874-A86C-3AD9150F8D49}"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28"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 name="PlaceHolder 3"/>
          <p:cNvSpPr>
            <a:spLocks noGrp="1"/>
          </p:cNvSpPr>
          <p:nvPr>
            <p:ph type="sldNum" idx="7"/>
          </p:nvPr>
        </p:nvSpPr>
        <p:spPr/>
        <p:txBody>
          <a:bodyPr/>
          <a:lstStyle/>
          <a:p>
            <a:fld id="{63B6FA85-D0E2-476F-8361-44AFF0BBF9F5}"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0"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7"/>
          </p:nvPr>
        </p:nvSpPr>
        <p:spPr/>
        <p:txBody>
          <a:bodyPr/>
          <a:lstStyle/>
          <a:p>
            <a:fld id="{44475A84-4F67-4BB4-A445-18E027676D1B}"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 name="PlaceHolder 2"/>
          <p:cNvSpPr>
            <a:spLocks noGrp="1"/>
          </p:cNvSpPr>
          <p:nvPr>
            <p:ph type="sldNum" idx="7"/>
          </p:nvPr>
        </p:nvSpPr>
        <p:spPr/>
        <p:txBody>
          <a:bodyPr/>
          <a:lstStyle/>
          <a:p>
            <a:fld id="{2C2AE92E-5226-4384-BCA8-EF7493138211}"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33"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
        <p:nvSpPr>
          <p:cNvPr id="3" name="PlaceHolder 2"/>
          <p:cNvSpPr>
            <a:spLocks noGrp="1"/>
          </p:cNvSpPr>
          <p:nvPr>
            <p:ph type="sldNum" idx="7"/>
          </p:nvPr>
        </p:nvSpPr>
        <p:spPr/>
        <p:txBody>
          <a:bodyPr/>
          <a:lstStyle/>
          <a:p>
            <a:fld id="{C434321D-78E7-4A0D-999D-0ACBEB5FF69A}"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09A5613E-9C87-43D0-8E77-FBF0B3F28EBD}"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4D302DDC-6B12-4504-B499-B2E3A7D86BAC}" type="slidenum">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3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1"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140696BD-22EE-4299-A60F-EAA0D90D7170}"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4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5"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7"/>
          </p:nvPr>
        </p:nvSpPr>
        <p:spPr/>
        <p:txBody>
          <a:bodyPr/>
          <a:lstStyle/>
          <a:p>
            <a:fld id="{03CBC6E2-B1A0-434A-8895-79CF29D015C8}"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47"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48"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 name="PlaceHolder 4"/>
          <p:cNvSpPr>
            <a:spLocks noGrp="1"/>
          </p:cNvSpPr>
          <p:nvPr>
            <p:ph type="sldNum" idx="7"/>
          </p:nvPr>
        </p:nvSpPr>
        <p:spPr/>
        <p:txBody>
          <a:bodyPr/>
          <a:lstStyle/>
          <a:p>
            <a:fld id="{C4801FA5-8ACD-4C2D-A95B-93EA15344F66}"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3"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7" name="PlaceHolder 6"/>
          <p:cNvSpPr>
            <a:spLocks noGrp="1"/>
          </p:cNvSpPr>
          <p:nvPr>
            <p:ph type="sldNum" idx="7"/>
          </p:nvPr>
        </p:nvSpPr>
        <p:spPr/>
        <p:txBody>
          <a:bodyPr/>
          <a:lstStyle/>
          <a:p>
            <a:fld id="{8858590F-7238-404A-A468-43101E97C3EC}"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5"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6"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7"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8"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59"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60"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9" name="PlaceHolder 8"/>
          <p:cNvSpPr>
            <a:spLocks noGrp="1"/>
          </p:cNvSpPr>
          <p:nvPr>
            <p:ph type="sldNum" idx="7"/>
          </p:nvPr>
        </p:nvSpPr>
        <p:spPr/>
        <p:txBody>
          <a:bodyPr/>
          <a:lstStyle/>
          <a:p>
            <a:fld id="{F90E966D-B5ED-411C-8B28-7D8D04EB76F6}"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9"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 name="PlaceHolder 5"/>
          <p:cNvSpPr>
            <a:spLocks noGrp="1"/>
          </p:cNvSpPr>
          <p:nvPr>
            <p:ph type="sldNum" idx="1"/>
          </p:nvPr>
        </p:nvSpPr>
        <p:spPr/>
        <p:txBody>
          <a:bodyPr/>
          <a:lstStyle/>
          <a:p>
            <a:fld id="{8E28A982-7C74-44A6-8115-98833C90B7AE}"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9"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0"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5"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6" name="Group 11"/>
          <p:cNvGrpSpPr/>
          <p:nvPr/>
        </p:nvGrpSpPr>
        <p:grpSpPr>
          <a:xfrm>
            <a:off x="336600" y="-377640"/>
            <a:ext cx="862200" cy="756000"/>
            <a:chOff x="336600" y="-377640"/>
            <a:chExt cx="862200" cy="756000"/>
          </a:xfrm>
        </p:grpSpPr>
        <p:sp>
          <p:nvSpPr>
            <p:cNvPr id="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9" name="Group 14"/>
          <p:cNvGrpSpPr/>
          <p:nvPr/>
        </p:nvGrpSpPr>
        <p:grpSpPr>
          <a:xfrm>
            <a:off x="0" y="1355760"/>
            <a:ext cx="12191040" cy="4845240"/>
            <a:chOff x="0" y="1355760"/>
            <a:chExt cx="12191040" cy="4845240"/>
          </a:xfrm>
        </p:grpSpPr>
        <p:sp>
          <p:nvSpPr>
            <p:cNvPr id="1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A3BD9DFD-BBCF-4EFD-A476-1C0A1CF446E4}"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6"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7"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19" name="Group 14"/>
          <p:cNvGrpSpPr/>
          <p:nvPr/>
        </p:nvGrpSpPr>
        <p:grpSpPr>
          <a:xfrm>
            <a:off x="336600" y="-377640"/>
            <a:ext cx="862200" cy="756000"/>
            <a:chOff x="336600" y="-377640"/>
            <a:chExt cx="862200" cy="756000"/>
          </a:xfrm>
        </p:grpSpPr>
        <p:sp>
          <p:nvSpPr>
            <p:cNvPr id="20"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2" name="Group 5"/>
          <p:cNvGrpSpPr/>
          <p:nvPr/>
        </p:nvGrpSpPr>
        <p:grpSpPr>
          <a:xfrm>
            <a:off x="0" y="1355760"/>
            <a:ext cx="12191040" cy="4845240"/>
            <a:chOff x="0" y="1355760"/>
            <a:chExt cx="12191040" cy="4845240"/>
          </a:xfrm>
        </p:grpSpPr>
        <p:sp>
          <p:nvSpPr>
            <p:cNvPr id="23"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4"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5"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 name="PlaceHolder 1"/>
          <p:cNvSpPr>
            <a:spLocks noGrp="1"/>
          </p:cNvSpPr>
          <p:nvPr>
            <p:ph type="sldNum" idx="1"/>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DECD74E9-5C4A-4484-A189-03B8B52D39F9}"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27" name="PlaceHolder 2"/>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28"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5"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6"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7"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8"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9"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0"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71" name="Group 11"/>
          <p:cNvGrpSpPr/>
          <p:nvPr/>
        </p:nvGrpSpPr>
        <p:grpSpPr>
          <a:xfrm>
            <a:off x="336600" y="-377640"/>
            <a:ext cx="862200" cy="756000"/>
            <a:chOff x="336600" y="-377640"/>
            <a:chExt cx="862200" cy="756000"/>
          </a:xfrm>
        </p:grpSpPr>
        <p:sp>
          <p:nvSpPr>
            <p:cNvPr id="7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3"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74" name="Group 14"/>
          <p:cNvGrpSpPr/>
          <p:nvPr/>
        </p:nvGrpSpPr>
        <p:grpSpPr>
          <a:xfrm>
            <a:off x="0" y="1355760"/>
            <a:ext cx="12191040" cy="4845240"/>
            <a:chOff x="0" y="1355760"/>
            <a:chExt cx="12191040" cy="4845240"/>
          </a:xfrm>
        </p:grpSpPr>
        <p:sp>
          <p:nvSpPr>
            <p:cNvPr id="7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7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7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8"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8CEC7768-0DAB-424D-8B19-021299959A16}"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79"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0"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1"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2"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3"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84" name="Group 14"/>
          <p:cNvGrpSpPr/>
          <p:nvPr/>
        </p:nvGrpSpPr>
        <p:grpSpPr>
          <a:xfrm>
            <a:off x="336600" y="-377640"/>
            <a:ext cx="862200" cy="756000"/>
            <a:chOff x="336600" y="-377640"/>
            <a:chExt cx="862200" cy="756000"/>
          </a:xfrm>
        </p:grpSpPr>
        <p:sp>
          <p:nvSpPr>
            <p:cNvPr id="8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6"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87" name="Group 5"/>
          <p:cNvGrpSpPr/>
          <p:nvPr/>
        </p:nvGrpSpPr>
        <p:grpSpPr>
          <a:xfrm>
            <a:off x="0" y="1355760"/>
            <a:ext cx="12191040" cy="4845240"/>
            <a:chOff x="0" y="1355760"/>
            <a:chExt cx="12191040" cy="4845240"/>
          </a:xfrm>
        </p:grpSpPr>
        <p:sp>
          <p:nvSpPr>
            <p:cNvPr id="8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8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9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91"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92" name="PlaceHolder 2"/>
          <p:cNvSpPr>
            <a:spLocks noGrp="1"/>
          </p:cNvSpPr>
          <p:nvPr>
            <p:ph type="body"/>
          </p:nvPr>
        </p:nvSpPr>
        <p:spPr>
          <a:xfrm>
            <a:off x="60948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3" name="PlaceHolder 3"/>
          <p:cNvSpPr>
            <a:spLocks noGrp="1"/>
          </p:cNvSpPr>
          <p:nvPr>
            <p:ph type="body"/>
          </p:nvPr>
        </p:nvSpPr>
        <p:spPr>
          <a:xfrm>
            <a:off x="6231960" y="160452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4" name="PlaceHolder 4"/>
          <p:cNvSpPr>
            <a:spLocks noGrp="1"/>
          </p:cNvSpPr>
          <p:nvPr>
            <p:ph type="body"/>
          </p:nvPr>
        </p:nvSpPr>
        <p:spPr>
          <a:xfrm>
            <a:off x="6231960" y="368208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95" name="PlaceHolder 5"/>
          <p:cNvSpPr>
            <a:spLocks noGrp="1"/>
          </p:cNvSpPr>
          <p:nvPr>
            <p:ph type="sldNum" idx="2"/>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CFE44F7B-F9F0-40E9-96C9-37DDA47A58D4}"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4"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5"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6"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7"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138" name="Group 11"/>
          <p:cNvGrpSpPr/>
          <p:nvPr/>
        </p:nvGrpSpPr>
        <p:grpSpPr>
          <a:xfrm>
            <a:off x="336600" y="-377640"/>
            <a:ext cx="862200" cy="756000"/>
            <a:chOff x="336600" y="-377640"/>
            <a:chExt cx="862200" cy="756000"/>
          </a:xfrm>
        </p:grpSpPr>
        <p:sp>
          <p:nvSpPr>
            <p:cNvPr id="13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0"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41" name="Group 14"/>
          <p:cNvGrpSpPr/>
          <p:nvPr/>
        </p:nvGrpSpPr>
        <p:grpSpPr>
          <a:xfrm>
            <a:off x="0" y="1355760"/>
            <a:ext cx="12191040" cy="4845240"/>
            <a:chOff x="0" y="1355760"/>
            <a:chExt cx="12191040" cy="4845240"/>
          </a:xfrm>
        </p:grpSpPr>
        <p:sp>
          <p:nvSpPr>
            <p:cNvPr id="14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4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4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5"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25A21EF6-3937-479D-9676-7A07F368FD53}"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6"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7"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8"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9"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0"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151" name="Group 14"/>
          <p:cNvGrpSpPr/>
          <p:nvPr/>
        </p:nvGrpSpPr>
        <p:grpSpPr>
          <a:xfrm>
            <a:off x="336600" y="-377640"/>
            <a:ext cx="862200" cy="756000"/>
            <a:chOff x="336600" y="-377640"/>
            <a:chExt cx="862200" cy="756000"/>
          </a:xfrm>
        </p:grpSpPr>
        <p:sp>
          <p:nvSpPr>
            <p:cNvPr id="15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3"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54" name="Group 5"/>
          <p:cNvGrpSpPr/>
          <p:nvPr/>
        </p:nvGrpSpPr>
        <p:grpSpPr>
          <a:xfrm>
            <a:off x="0" y="1355760"/>
            <a:ext cx="12191040" cy="4845240"/>
            <a:chOff x="0" y="1355760"/>
            <a:chExt cx="12191040" cy="4845240"/>
          </a:xfrm>
        </p:grpSpPr>
        <p:sp>
          <p:nvSpPr>
            <p:cNvPr id="15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5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5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58"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159"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160" name="PlaceHolder 3"/>
          <p:cNvSpPr>
            <a:spLocks noGrp="1"/>
          </p:cNvSpPr>
          <p:nvPr>
            <p:ph type="sldNum" idx="3"/>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5C04B94B-BCB9-4C66-B6EC-149A61F53263}"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9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9"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0"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1"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2"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03" name="Group 11"/>
          <p:cNvGrpSpPr/>
          <p:nvPr/>
        </p:nvGrpSpPr>
        <p:grpSpPr>
          <a:xfrm>
            <a:off x="336600" y="-377640"/>
            <a:ext cx="862200" cy="756000"/>
            <a:chOff x="336600" y="-377640"/>
            <a:chExt cx="862200" cy="756000"/>
          </a:xfrm>
        </p:grpSpPr>
        <p:sp>
          <p:nvSpPr>
            <p:cNvPr id="20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5"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06" name="Group 14"/>
          <p:cNvGrpSpPr/>
          <p:nvPr/>
        </p:nvGrpSpPr>
        <p:grpSpPr>
          <a:xfrm>
            <a:off x="0" y="1355760"/>
            <a:ext cx="12191040" cy="4845240"/>
            <a:chOff x="0" y="1355760"/>
            <a:chExt cx="12191040" cy="4845240"/>
          </a:xfrm>
        </p:grpSpPr>
        <p:sp>
          <p:nvSpPr>
            <p:cNvPr id="20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0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0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0"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33C0975F-12E9-4BFC-9C52-D2B3F8BA3B69}"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11"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2"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3"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4"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5"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216" name="Group 14"/>
          <p:cNvGrpSpPr/>
          <p:nvPr/>
        </p:nvGrpSpPr>
        <p:grpSpPr>
          <a:xfrm>
            <a:off x="336600" y="-377640"/>
            <a:ext cx="862200" cy="756000"/>
            <a:chOff x="336600" y="-377640"/>
            <a:chExt cx="862200" cy="756000"/>
          </a:xfrm>
        </p:grpSpPr>
        <p:sp>
          <p:nvSpPr>
            <p:cNvPr id="21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8"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19" name="Group 5"/>
          <p:cNvGrpSpPr/>
          <p:nvPr/>
        </p:nvGrpSpPr>
        <p:grpSpPr>
          <a:xfrm>
            <a:off x="0" y="1355760"/>
            <a:ext cx="12191040" cy="4845240"/>
            <a:chOff x="0" y="1355760"/>
            <a:chExt cx="12191040" cy="4845240"/>
          </a:xfrm>
        </p:grpSpPr>
        <p:sp>
          <p:nvSpPr>
            <p:cNvPr id="22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2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2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2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224" name="PlaceHolder 2"/>
          <p:cNvSpPr>
            <a:spLocks noGrp="1"/>
          </p:cNvSpPr>
          <p:nvPr>
            <p:ph type="body"/>
          </p:nvPr>
        </p:nvSpPr>
        <p:spPr>
          <a:xfrm>
            <a:off x="60948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225" name="PlaceHolder 3"/>
          <p:cNvSpPr>
            <a:spLocks noGrp="1"/>
          </p:cNvSpPr>
          <p:nvPr>
            <p:ph type="body"/>
          </p:nvPr>
        </p:nvSpPr>
        <p:spPr>
          <a:xfrm>
            <a:off x="623196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226" name="PlaceHolder 4"/>
          <p:cNvSpPr>
            <a:spLocks noGrp="1"/>
          </p:cNvSpPr>
          <p:nvPr>
            <p:ph type="sldNum" idx="4"/>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5A007A7C-3940-4E5F-B1D2-8B086E2BC9FE}"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63"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4"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5"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6"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7"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68"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69" name="Group 11"/>
          <p:cNvGrpSpPr/>
          <p:nvPr/>
        </p:nvGrpSpPr>
        <p:grpSpPr>
          <a:xfrm>
            <a:off x="336600" y="-377640"/>
            <a:ext cx="862200" cy="756000"/>
            <a:chOff x="336600" y="-377640"/>
            <a:chExt cx="862200" cy="756000"/>
          </a:xfrm>
        </p:grpSpPr>
        <p:sp>
          <p:nvSpPr>
            <p:cNvPr id="270"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1"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72" name="Group 14"/>
          <p:cNvGrpSpPr/>
          <p:nvPr/>
        </p:nvGrpSpPr>
        <p:grpSpPr>
          <a:xfrm>
            <a:off x="0" y="1355760"/>
            <a:ext cx="12191040" cy="4845240"/>
            <a:chOff x="0" y="1355760"/>
            <a:chExt cx="12191040" cy="4845240"/>
          </a:xfrm>
        </p:grpSpPr>
        <p:sp>
          <p:nvSpPr>
            <p:cNvPr id="273"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74"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75"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6"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38D1976F-D43F-4887-A259-5370D60C924C}"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77"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8"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79"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0"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1"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282" name="Group 14"/>
          <p:cNvGrpSpPr/>
          <p:nvPr/>
        </p:nvGrpSpPr>
        <p:grpSpPr>
          <a:xfrm>
            <a:off x="336600" y="-377640"/>
            <a:ext cx="862200" cy="756000"/>
            <a:chOff x="336600" y="-377640"/>
            <a:chExt cx="862200" cy="756000"/>
          </a:xfrm>
        </p:grpSpPr>
        <p:sp>
          <p:nvSpPr>
            <p:cNvPr id="283"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4"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85" name="Group 5"/>
          <p:cNvGrpSpPr/>
          <p:nvPr/>
        </p:nvGrpSpPr>
        <p:grpSpPr>
          <a:xfrm>
            <a:off x="0" y="1355760"/>
            <a:ext cx="12191040" cy="4845240"/>
            <a:chOff x="0" y="1355760"/>
            <a:chExt cx="12191040" cy="4845240"/>
          </a:xfrm>
        </p:grpSpPr>
        <p:sp>
          <p:nvSpPr>
            <p:cNvPr id="286"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87"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88"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290" name="PlaceHolder 2"/>
          <p:cNvSpPr>
            <a:spLocks noGrp="1"/>
          </p:cNvSpPr>
          <p:nvPr>
            <p:ph type="sldNum" idx="5"/>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E5AA8507-BB8F-4E06-995C-9DEE0B8CC4FF}"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
        <p:nvSpPr>
          <p:cNvPr id="291" name="PlaceHolder 3"/>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28"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29"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0"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1"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2"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3"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334" name="Group 11"/>
          <p:cNvGrpSpPr/>
          <p:nvPr/>
        </p:nvGrpSpPr>
        <p:grpSpPr>
          <a:xfrm>
            <a:off x="336600" y="-377640"/>
            <a:ext cx="862200" cy="756000"/>
            <a:chOff x="336600" y="-377640"/>
            <a:chExt cx="862200" cy="756000"/>
          </a:xfrm>
        </p:grpSpPr>
        <p:sp>
          <p:nvSpPr>
            <p:cNvPr id="33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36"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337" name="Group 14"/>
          <p:cNvGrpSpPr/>
          <p:nvPr/>
        </p:nvGrpSpPr>
        <p:grpSpPr>
          <a:xfrm>
            <a:off x="0" y="1355760"/>
            <a:ext cx="12191040" cy="4845240"/>
            <a:chOff x="0" y="1355760"/>
            <a:chExt cx="12191040" cy="4845240"/>
          </a:xfrm>
        </p:grpSpPr>
        <p:sp>
          <p:nvSpPr>
            <p:cNvPr id="33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3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4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1"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96238B4F-692D-49C9-BDAC-208AC6AB7319}"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342"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3"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4"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5"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6"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347" name="Group 14"/>
          <p:cNvGrpSpPr/>
          <p:nvPr/>
        </p:nvGrpSpPr>
        <p:grpSpPr>
          <a:xfrm>
            <a:off x="336600" y="-377640"/>
            <a:ext cx="862200" cy="756000"/>
            <a:chOff x="336600" y="-377640"/>
            <a:chExt cx="862200" cy="756000"/>
          </a:xfrm>
        </p:grpSpPr>
        <p:sp>
          <p:nvSpPr>
            <p:cNvPr id="348"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49"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350" name="Group 5"/>
          <p:cNvGrpSpPr/>
          <p:nvPr/>
        </p:nvGrpSpPr>
        <p:grpSpPr>
          <a:xfrm>
            <a:off x="0" y="1355760"/>
            <a:ext cx="12191040" cy="4845240"/>
            <a:chOff x="0" y="1355760"/>
            <a:chExt cx="12191040" cy="4845240"/>
          </a:xfrm>
        </p:grpSpPr>
        <p:sp>
          <p:nvSpPr>
            <p:cNvPr id="351"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52"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53"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54"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355" name="PlaceHolder 2"/>
          <p:cNvSpPr>
            <a:spLocks noGrp="1"/>
          </p:cNvSpPr>
          <p:nvPr>
            <p:ph type="body"/>
          </p:nvPr>
        </p:nvSpPr>
        <p:spPr>
          <a:xfrm>
            <a:off x="609480" y="1604520"/>
            <a:ext cx="1097208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356" name="PlaceHolder 3"/>
          <p:cNvSpPr>
            <a:spLocks noGrp="1"/>
          </p:cNvSpPr>
          <p:nvPr>
            <p:ph type="body"/>
          </p:nvPr>
        </p:nvSpPr>
        <p:spPr>
          <a:xfrm>
            <a:off x="609480" y="3682080"/>
            <a:ext cx="1097208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357" name="PlaceHolder 4"/>
          <p:cNvSpPr>
            <a:spLocks noGrp="1"/>
          </p:cNvSpPr>
          <p:nvPr>
            <p:ph type="sldNum" idx="6"/>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CBCDBF5B-94B8-4AA6-A189-D3A97B203755}"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394"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5"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6"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7" name="Freeform: Shape 11"/>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8" name="Freeform: Shape 7"/>
          <p:cNvSpPr/>
          <p:nvPr/>
        </p:nvSpPr>
        <p:spPr>
          <a:xfrm rot="16200000" flipV="1">
            <a:off x="2665800" y="-266904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99" name="Title 1"/>
          <p:cNvSpPr/>
          <p:nvPr/>
        </p:nvSpPr>
        <p:spPr>
          <a:xfrm>
            <a:off x="444600" y="542880"/>
            <a:ext cx="1121292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400" name="Group 11"/>
          <p:cNvGrpSpPr/>
          <p:nvPr/>
        </p:nvGrpSpPr>
        <p:grpSpPr>
          <a:xfrm>
            <a:off x="336600" y="-377640"/>
            <a:ext cx="862200" cy="756000"/>
            <a:chOff x="336600" y="-377640"/>
            <a:chExt cx="862200" cy="756000"/>
          </a:xfrm>
        </p:grpSpPr>
        <p:sp>
          <p:nvSpPr>
            <p:cNvPr id="401"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2"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403" name="Group 14"/>
          <p:cNvGrpSpPr/>
          <p:nvPr/>
        </p:nvGrpSpPr>
        <p:grpSpPr>
          <a:xfrm>
            <a:off x="0" y="1355760"/>
            <a:ext cx="12191040" cy="4845240"/>
            <a:chOff x="0" y="1355760"/>
            <a:chExt cx="12191040" cy="4845240"/>
          </a:xfrm>
        </p:grpSpPr>
        <p:sp>
          <p:nvSpPr>
            <p:cNvPr id="404"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405"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406"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7" name="Slide Number Placeholder 4"/>
          <p:cNvSpPr/>
          <p:nvPr/>
        </p:nvSpPr>
        <p:spPr>
          <a:xfrm>
            <a:off x="11252160" y="6315120"/>
            <a:ext cx="405360" cy="36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CF1FE365-9019-4CC0-9110-93E0EA4B22EE}"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408"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09"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0" name="Freeform: Shape 17"/>
          <p:cNvSpPr/>
          <p:nvPr/>
        </p:nvSpPr>
        <p:spPr>
          <a:xfrm rot="16200000" flipV="1">
            <a:off x="2966040" y="-2364120"/>
            <a:ext cx="6861600" cy="11590560"/>
          </a:xfrm>
          <a:custGeom>
            <a:avLst/>
            <a:gdLst>
              <a:gd name="textAreaLeft" fmla="*/ 0 w 6861600"/>
              <a:gd name="textAreaRight" fmla="*/ 6862680 w 6861600"/>
              <a:gd name="textAreaTop" fmla="*/ 720 h 11590560"/>
              <a:gd name="textAreaBottom" fmla="*/ 11592360 h 1159056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1" name="Freeform: Shape 11"/>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2" name="Freeform: Shape 7"/>
          <p:cNvSpPr/>
          <p:nvPr/>
        </p:nvSpPr>
        <p:spPr>
          <a:xfrm rot="16200000" flipV="1">
            <a:off x="2665800" y="-2664360"/>
            <a:ext cx="6861600" cy="12191040"/>
          </a:xfrm>
          <a:custGeom>
            <a:avLst/>
            <a:gdLst>
              <a:gd name="textAreaLeft" fmla="*/ 0 w 6861600"/>
              <a:gd name="textAreaRight" fmla="*/ 6862680 w 6861600"/>
              <a:gd name="textAreaTop" fmla="*/ 720 h 12191040"/>
              <a:gd name="textAreaBottom" fmla="*/ 12192840 h 1219104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413" name="Group 14"/>
          <p:cNvGrpSpPr/>
          <p:nvPr/>
        </p:nvGrpSpPr>
        <p:grpSpPr>
          <a:xfrm>
            <a:off x="336600" y="-377640"/>
            <a:ext cx="862200" cy="756000"/>
            <a:chOff x="336600" y="-377640"/>
            <a:chExt cx="862200" cy="756000"/>
          </a:xfrm>
        </p:grpSpPr>
        <p:sp>
          <p:nvSpPr>
            <p:cNvPr id="41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15" name="Freeform: Shape 16"/>
            <p:cNvSpPr/>
            <p:nvPr/>
          </p:nvSpPr>
          <p:spPr>
            <a:xfrm rot="2700000" flipH="1">
              <a:off x="443520" y="-257760"/>
              <a:ext cx="516600" cy="516960"/>
            </a:xfrm>
            <a:custGeom>
              <a:avLst/>
              <a:gdLst>
                <a:gd name="textAreaLeft" fmla="*/ -360 w 516600"/>
                <a:gd name="textAreaRight" fmla="*/ 517320 w 516600"/>
                <a:gd name="textAreaTop" fmla="*/ 0 h 516960"/>
                <a:gd name="textAreaBottom" fmla="*/ 518040 h 51696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416" name="Group 5"/>
          <p:cNvGrpSpPr/>
          <p:nvPr/>
        </p:nvGrpSpPr>
        <p:grpSpPr>
          <a:xfrm>
            <a:off x="0" y="1355760"/>
            <a:ext cx="12191040" cy="4845240"/>
            <a:chOff x="0" y="1355760"/>
            <a:chExt cx="12191040" cy="4845240"/>
          </a:xfrm>
        </p:grpSpPr>
        <p:sp>
          <p:nvSpPr>
            <p:cNvPr id="41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41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41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2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421" name="PlaceHolder 2"/>
          <p:cNvSpPr>
            <a:spLocks noGrp="1"/>
          </p:cNvSpPr>
          <p:nvPr>
            <p:ph type="body"/>
          </p:nvPr>
        </p:nvSpPr>
        <p:spPr>
          <a:xfrm>
            <a:off x="609480" y="160452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2" name="PlaceHolder 3"/>
          <p:cNvSpPr>
            <a:spLocks noGrp="1"/>
          </p:cNvSpPr>
          <p:nvPr>
            <p:ph type="body"/>
          </p:nvPr>
        </p:nvSpPr>
        <p:spPr>
          <a:xfrm>
            <a:off x="6231960" y="1604520"/>
            <a:ext cx="5353920" cy="3976920"/>
          </a:xfrm>
          <a:prstGeom prst="rect">
            <a:avLst/>
          </a:prstGeom>
          <a:noFill/>
          <a:ln w="0">
            <a:noFill/>
          </a:ln>
        </p:spPr>
        <p:txBody>
          <a:bodyPr lIns="0" tIns="0" rIns="0" bIns="0" anchor="t">
            <a:normAutofit fontScale="96763" lnSpcReduction="10000"/>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3" name="PlaceHolder 4"/>
          <p:cNvSpPr>
            <a:spLocks noGrp="1"/>
          </p:cNvSpPr>
          <p:nvPr>
            <p:ph type="body"/>
          </p:nvPr>
        </p:nvSpPr>
        <p:spPr>
          <a:xfrm>
            <a:off x="609480" y="3682080"/>
            <a:ext cx="5353920" cy="1896480"/>
          </a:xfrm>
          <a:prstGeom prst="rect">
            <a:avLst/>
          </a:prstGeom>
          <a:noFill/>
          <a:ln w="0">
            <a:noFill/>
          </a:ln>
        </p:spPr>
        <p:txBody>
          <a:bodyPr lIns="0" tIns="0" rIns="0" bIns="0" anchor="t">
            <a:normAutofit fontScale="52845"/>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
        <p:nvSpPr>
          <p:cNvPr id="424" name="PlaceHolder 5"/>
          <p:cNvSpPr>
            <a:spLocks noGrp="1"/>
          </p:cNvSpPr>
          <p:nvPr>
            <p:ph type="sldNum" idx="7"/>
          </p:nvPr>
        </p:nvSpPr>
        <p:spPr>
          <a:xfrm>
            <a:off x="11252160" y="6315120"/>
            <a:ext cx="405360" cy="36396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GB"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D0C011CC-F8B5-4EDA-A7AF-21D1750101FF}" type="slidenum">
              <a:rPr lang="en-GB" sz="1000" b="0" strike="noStrike" spc="-1">
                <a:solidFill>
                  <a:schemeClr val="lt1">
                    <a:tint val="75000"/>
                  </a:schemeClr>
                </a:solidFill>
                <a:latin typeface="Trade Gothic LT Pro"/>
              </a:rPr>
              <a:t>‹#›</a:t>
            </a:fld>
            <a:endParaRPr lang="en-US" sz="10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10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0.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gif"/><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0.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6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40.xml"/></Relationships>
</file>

<file path=ppt/slides/_rels/slide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9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p:cNvSpPr>
          <p:nvPr>
            <p:ph type="title"/>
          </p:nvPr>
        </p:nvSpPr>
        <p:spPr>
          <a:xfrm>
            <a:off x="866520" y="1981800"/>
            <a:ext cx="10510560" cy="1868040"/>
          </a:xfrm>
          <a:prstGeom prst="rect">
            <a:avLst/>
          </a:prstGeom>
          <a:noFill/>
          <a:ln w="0">
            <a:noFill/>
          </a:ln>
        </p:spPr>
        <p:txBody>
          <a:bodyPr lIns="0" tIns="0" rIns="0" bIns="0" anchor="b">
            <a:noAutofit/>
          </a:bodyPr>
          <a:lstStyle/>
          <a:p>
            <a:pPr indent="0" algn="ctr" defTabSz="914400">
              <a:lnSpc>
                <a:spcPct val="90000"/>
              </a:lnSpc>
              <a:buNone/>
              <a:tabLst>
                <a:tab pos="0" algn="l"/>
              </a:tabLst>
            </a:pPr>
            <a:r>
              <a:rPr lang="en-GB" sz="6000" b="1" strike="noStrike" spc="-1" dirty="0">
                <a:solidFill>
                  <a:schemeClr val="accent3">
                    <a:lumMod val="20000"/>
                    <a:lumOff val="80000"/>
                  </a:schemeClr>
                </a:solidFill>
                <a:latin typeface="Calibri"/>
                <a:ea typeface="Calibri"/>
              </a:rPr>
              <a:t>Essentials of Electronics Design</a:t>
            </a:r>
            <a:endParaRPr lang="en-US" sz="6000" b="0" strike="noStrike" spc="-1" dirty="0">
              <a:solidFill>
                <a:schemeClr val="dk1"/>
              </a:solidFill>
              <a:latin typeface="Arial"/>
            </a:endParaRPr>
          </a:p>
          <a:p>
            <a:pPr indent="0" algn="ctr" defTabSz="914400">
              <a:lnSpc>
                <a:spcPct val="90000"/>
              </a:lnSpc>
              <a:buNone/>
              <a:tabLst>
                <a:tab pos="0" algn="l"/>
              </a:tabLst>
            </a:pPr>
            <a:r>
              <a:rPr lang="en-GB" sz="6000" b="1" strike="noStrike" spc="-1" dirty="0">
                <a:solidFill>
                  <a:schemeClr val="accent3">
                    <a:lumMod val="20000"/>
                    <a:lumOff val="80000"/>
                  </a:schemeClr>
                </a:solidFill>
                <a:latin typeface="Calibri"/>
                <a:ea typeface="Calibri"/>
              </a:rPr>
              <a:t> From Ohm's Law to EasyEDA </a:t>
            </a:r>
            <a:endParaRPr lang="en-US" sz="6000" b="0" strike="noStrike" spc="-1" dirty="0">
              <a:solidFill>
                <a:schemeClr val="dk1"/>
              </a:solidFill>
              <a:latin typeface="Arial"/>
            </a:endParaRPr>
          </a:p>
        </p:txBody>
      </p:sp>
      <p:sp>
        <p:nvSpPr>
          <p:cNvPr id="468" name="PlaceHolder 2"/>
          <p:cNvSpPr>
            <a:spLocks noGrp="1"/>
          </p:cNvSpPr>
          <p:nvPr>
            <p:ph type="subTitle"/>
          </p:nvPr>
        </p:nvSpPr>
        <p:spPr>
          <a:xfrm>
            <a:off x="3219480" y="5542200"/>
            <a:ext cx="6492600" cy="676080"/>
          </a:xfrm>
          <a:prstGeom prst="rect">
            <a:avLst/>
          </a:prstGeom>
          <a:noFill/>
          <a:ln w="0">
            <a:noFill/>
          </a:ln>
        </p:spPr>
        <p:txBody>
          <a:bodyPr lIns="0" tIns="0" rIns="0" bIns="0" anchor="t">
            <a:normAutofit/>
          </a:bodyPr>
          <a:lstStyle/>
          <a:p>
            <a:pPr marL="228600" indent="0" defTabSz="914400">
              <a:lnSpc>
                <a:spcPct val="90000"/>
              </a:lnSpc>
              <a:spcBef>
                <a:spcPts val="1001"/>
              </a:spcBef>
              <a:buNone/>
              <a:tabLst>
                <a:tab pos="0" algn="l"/>
              </a:tabLst>
            </a:pPr>
            <a:r>
              <a:rPr lang="en-GB" sz="3200" b="1" strike="noStrike" spc="293">
                <a:solidFill>
                  <a:schemeClr val="lt1">
                    <a:lumMod val="65000"/>
                  </a:schemeClr>
                </a:solidFill>
                <a:latin typeface="Calibri"/>
                <a:ea typeface="Calibri"/>
              </a:rPr>
              <a:t>Comprehensive Curriculum</a:t>
            </a:r>
            <a:endParaRPr lang="en-US" sz="3200" b="0" strike="noStrike" spc="-1">
              <a:solidFill>
                <a:srgbClr val="000000"/>
              </a:solidFill>
              <a:latin typeface="Arial"/>
            </a:endParaRPr>
          </a:p>
        </p:txBody>
      </p:sp>
      <p:sp>
        <p:nvSpPr>
          <p:cNvPr id="469" name="Picture 4"/>
          <p:cNvSpPr/>
          <p:nvPr/>
        </p:nvSpPr>
        <p:spPr>
          <a:xfrm>
            <a:off x="120240" y="389298"/>
            <a:ext cx="1926360" cy="1792587"/>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1540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Passive Components</a:t>
            </a:r>
            <a:endParaRPr lang="en-US" sz="6000" b="0" strike="noStrike" spc="-1" dirty="0">
              <a:solidFill>
                <a:schemeClr val="dk1"/>
              </a:solidFill>
              <a:latin typeface="Arial"/>
            </a:endParaRPr>
          </a:p>
        </p:txBody>
      </p:sp>
      <p:sp>
        <p:nvSpPr>
          <p:cNvPr id="516" name="PlaceHolder 2"/>
          <p:cNvSpPr>
            <a:spLocks noGrp="1"/>
          </p:cNvSpPr>
          <p:nvPr>
            <p:ph/>
          </p:nvPr>
        </p:nvSpPr>
        <p:spPr>
          <a:xfrm>
            <a:off x="500838" y="1388094"/>
            <a:ext cx="7321356" cy="4865717"/>
          </a:xfrm>
          <a:prstGeom prst="rect">
            <a:avLst/>
          </a:prstGeom>
          <a:noFill/>
          <a:ln w="0">
            <a:noFill/>
          </a:ln>
        </p:spPr>
        <p:txBody>
          <a:bodyPr lIns="0" tIns="0" rIns="0" bIns="0" anchor="t">
            <a:noAutofit/>
          </a:bodyPr>
          <a:lstStyle/>
          <a:p>
            <a:pPr marL="228600" indent="-2286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Diodes:</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Diodes are semiconductor devices that allow current to flow in one direction only. They consist of a PN junction</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1001"/>
              </a:spcBef>
              <a:buClr>
                <a:srgbClr val="ED7D31"/>
              </a:buClr>
              <a:buFont typeface="Wingdings" charset="2"/>
              <a:buChar char=""/>
              <a:tabLst>
                <a:tab pos="0" algn="l"/>
              </a:tabLst>
            </a:pPr>
            <a:r>
              <a:rPr lang="en-US" sz="2400" b="0" strike="noStrike" spc="-1" dirty="0">
                <a:solidFill>
                  <a:schemeClr val="lt1"/>
                </a:solidFill>
                <a:latin typeface="Calibri" panose="020F0502020204030204" pitchFamily="34" charset="0"/>
                <a:cs typeface="Calibri" panose="020F0502020204030204" pitchFamily="34" charset="0"/>
              </a:rPr>
              <a:t> </a:t>
            </a:r>
            <a:r>
              <a:rPr lang="en-US" sz="2400" b="1" strike="noStrike" spc="-1" dirty="0">
                <a:solidFill>
                  <a:schemeClr val="lt1"/>
                </a:solidFill>
                <a:latin typeface="Calibri" panose="020F0502020204030204" pitchFamily="34" charset="0"/>
                <a:cs typeface="Calibri" panose="020F0502020204030204" pitchFamily="34" charset="0"/>
              </a:rPr>
              <a:t>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Rectification: Converting AC to DC by allowing current flow in only one direction.</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regulation: Stabilizing voltage levels in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demodulation: Recovering the original signal from modulated signals.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Protection: Preventing reverse current flow and voltage spikes in circuits.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7" name="Picture 2" descr="Exploring the Zener Diode| Definition, Uses &amp; Fuctions"/>
          <p:cNvPicPr/>
          <p:nvPr/>
        </p:nvPicPr>
        <p:blipFill>
          <a:blip r:embed="rId2"/>
          <a:stretch/>
        </p:blipFill>
        <p:spPr>
          <a:xfrm>
            <a:off x="8066638" y="1892302"/>
            <a:ext cx="3621094" cy="3711788"/>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 name="PlaceHolder 1"/>
          <p:cNvSpPr>
            <a:spLocks noGrp="1"/>
          </p:cNvSpPr>
          <p:nvPr>
            <p:ph type="title"/>
          </p:nvPr>
        </p:nvSpPr>
        <p:spPr>
          <a:xfrm>
            <a:off x="-160920" y="372600"/>
            <a:ext cx="8608680" cy="6742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Measure/Dimension</a:t>
            </a:r>
            <a:endParaRPr lang="en-US" sz="6000" b="0" strike="noStrike" spc="-1">
              <a:solidFill>
                <a:schemeClr val="dk1"/>
              </a:solidFill>
              <a:latin typeface="Arial"/>
            </a:endParaRPr>
          </a:p>
        </p:txBody>
      </p:sp>
      <p:sp>
        <p:nvSpPr>
          <p:cNvPr id="770" name="PlaceHolder 2"/>
          <p:cNvSpPr>
            <a:spLocks noGrp="1"/>
          </p:cNvSpPr>
          <p:nvPr>
            <p:ph/>
          </p:nvPr>
        </p:nvSpPr>
        <p:spPr>
          <a:xfrm>
            <a:off x="724363" y="2000816"/>
            <a:ext cx="6708532" cy="3984494"/>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Making and adding measurements is useful in PCB design. EasyEDA provides two methods to do this.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Dimension tool in the PCB Tools palette: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cs typeface="Calibri" panose="020F0502020204030204" pitchFamily="34" charset="0"/>
              </a:rPr>
              <a:t>This tool can show three units on the canvas, milliliter, inch and millimeter.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you click one side of the dimension on the PCB, you can drag it for any directions or change its length.</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Measure a distance using Hotkey </a:t>
            </a:r>
            <a:r>
              <a:rPr lang="en-US" sz="2000" b="1" strike="noStrike" spc="-1" dirty="0">
                <a:solidFill>
                  <a:schemeClr val="lt1"/>
                </a:solidFill>
                <a:latin typeface="Calibri" panose="020F0502020204030204" pitchFamily="34" charset="0"/>
                <a:cs typeface="Calibri" panose="020F0502020204030204" pitchFamily="34" charset="0"/>
              </a:rPr>
              <a:t>M</a:t>
            </a:r>
            <a:r>
              <a:rPr lang="en-US" sz="2000" b="0" strike="noStrike" spc="-1" dirty="0">
                <a:solidFill>
                  <a:schemeClr val="lt1"/>
                </a:solidFill>
                <a:latin typeface="Calibri" panose="020F0502020204030204" pitchFamily="34" charset="0"/>
                <a:cs typeface="Calibri" panose="020F0502020204030204" pitchFamily="34" charset="0"/>
              </a:rPr>
              <a:t>, Or Via: </a:t>
            </a:r>
            <a:r>
              <a:rPr lang="en-US" sz="2000" b="1" strike="noStrike" spc="-1" dirty="0">
                <a:solidFill>
                  <a:schemeClr val="lt1"/>
                </a:solidFill>
                <a:latin typeface="Calibri" panose="020F0502020204030204" pitchFamily="34" charset="0"/>
                <a:cs typeface="Calibri" panose="020F0502020204030204" pitchFamily="34" charset="0"/>
              </a:rPr>
              <a:t>Top Menu &gt; Edit &gt; Measure Distance</a:t>
            </a:r>
            <a:r>
              <a:rPr lang="en-US" sz="2000" b="0" strike="noStrike" spc="-1" dirty="0">
                <a:solidFill>
                  <a:schemeClr val="lt1"/>
                </a:solidFill>
                <a:latin typeface="Calibri" panose="020F0502020204030204" pitchFamily="34" charset="0"/>
                <a:cs typeface="Calibri" panose="020F0502020204030204" pitchFamily="34" charset="0"/>
              </a:rPr>
              <a:t>, then click the two points which you would like to measure.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71" name="Picture 2" descr="picture 123"/>
          <p:cNvPicPr/>
          <p:nvPr/>
        </p:nvPicPr>
        <p:blipFill>
          <a:blip r:embed="rId2"/>
          <a:stretch/>
        </p:blipFill>
        <p:spPr>
          <a:xfrm>
            <a:off x="7880831" y="2506708"/>
            <a:ext cx="3869640" cy="262440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PlaceHolder 1"/>
          <p:cNvSpPr>
            <a:spLocks noGrp="1"/>
          </p:cNvSpPr>
          <p:nvPr>
            <p:ph/>
          </p:nvPr>
        </p:nvSpPr>
        <p:spPr>
          <a:xfrm>
            <a:off x="706202" y="2353965"/>
            <a:ext cx="5722560" cy="2842724"/>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Tips</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i="1" strike="noStrike" spc="-1" dirty="0">
                <a:solidFill>
                  <a:schemeClr val="lt1"/>
                </a:solidFill>
                <a:latin typeface="Calibri" panose="020F0502020204030204" pitchFamily="34" charset="0"/>
                <a:cs typeface="Calibri" panose="020F0502020204030204" pitchFamily="34" charset="0"/>
              </a:rPr>
              <a:t>It’s unit follows canvas’s units.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i="1" strike="noStrike" spc="-1" dirty="0">
                <a:solidFill>
                  <a:schemeClr val="lt1"/>
                </a:solidFill>
                <a:latin typeface="Calibri" panose="020F0502020204030204" pitchFamily="34" charset="0"/>
                <a:cs typeface="Calibri" panose="020F0502020204030204" pitchFamily="34" charset="0"/>
              </a:rPr>
              <a:t>You can disable the snap option to measure at the canvas property panel</a:t>
            </a:r>
            <a:r>
              <a:rPr lang="en-US" sz="2000" b="0" i="1"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73" name="Picture 4" descr="picture 124"/>
          <p:cNvPicPr/>
          <p:nvPr/>
        </p:nvPicPr>
        <p:blipFill>
          <a:blip r:embed="rId2"/>
          <a:stretch/>
        </p:blipFill>
        <p:spPr>
          <a:xfrm>
            <a:off x="6722640" y="2457360"/>
            <a:ext cx="4980600" cy="257616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PlaceHolder 1"/>
          <p:cNvSpPr>
            <a:spLocks noGrp="1"/>
          </p:cNvSpPr>
          <p:nvPr>
            <p:ph type="title"/>
          </p:nvPr>
        </p:nvSpPr>
        <p:spPr>
          <a:xfrm>
            <a:off x="609480" y="329760"/>
            <a:ext cx="10972080" cy="84852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19" name="PlaceHolder 2"/>
          <p:cNvSpPr>
            <a:spLocks noGrp="1"/>
          </p:cNvSpPr>
          <p:nvPr>
            <p:ph/>
          </p:nvPr>
        </p:nvSpPr>
        <p:spPr>
          <a:xfrm>
            <a:off x="371520" y="1348838"/>
            <a:ext cx="7486888" cy="5268600"/>
          </a:xfrm>
          <a:prstGeom prst="rect">
            <a:avLst/>
          </a:prstGeom>
          <a:noFill/>
          <a:ln w="0">
            <a:noFill/>
          </a:ln>
        </p:spPr>
        <p:txBody>
          <a:bodyPr lIns="0" tIns="0" rIns="0" bIns="0" anchor="t">
            <a:normAutofit fontScale="94982"/>
          </a:bodyPr>
          <a:lstStyle/>
          <a:p>
            <a:pPr marL="228600" indent="-228600" algn="just" defTabSz="914400">
              <a:lnSpc>
                <a:spcPct val="110000"/>
              </a:lnSpc>
              <a:spcBef>
                <a:spcPts val="1001"/>
              </a:spcBef>
              <a:buClr>
                <a:srgbClr val="ED7D31"/>
              </a:buClr>
              <a:buFont typeface="Wingdings" charset="2"/>
              <a:buChar char=""/>
            </a:pPr>
            <a:r>
              <a:rPr lang="en-US" sz="2500" b="1" strike="noStrike" spc="-1" dirty="0" smtClean="0">
                <a:solidFill>
                  <a:schemeClr val="lt1"/>
                </a:solidFill>
                <a:latin typeface="Calibri" panose="020F0502020204030204" pitchFamily="34" charset="0"/>
                <a:cs typeface="Calibri" panose="020F0502020204030204" pitchFamily="34" charset="0"/>
              </a:rPr>
              <a:t> Thermistors</a:t>
            </a:r>
            <a:r>
              <a:rPr lang="en-US" sz="2500" b="1"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1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Thermistors are temperature-sensitive resistors whose resistance changes significantly with temperature</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10000"/>
              </a:lnSpc>
              <a:spcBef>
                <a:spcPts val="1001"/>
              </a:spcBef>
              <a:buClr>
                <a:srgbClr val="ED7D31"/>
              </a:buClr>
              <a:buFont typeface="Wingdings" charset="2"/>
              <a:buChar char=""/>
              <a:tabLst>
                <a:tab pos="0" algn="l"/>
              </a:tabLst>
            </a:pPr>
            <a:r>
              <a:rPr lang="en-US" sz="2500" b="0" strike="noStrike" spc="-1" dirty="0" smtClean="0">
                <a:solidFill>
                  <a:schemeClr val="lt1"/>
                </a:solidFill>
                <a:latin typeface="Calibri" panose="020F0502020204030204" pitchFamily="34" charset="0"/>
                <a:cs typeface="Calibri" panose="020F0502020204030204" pitchFamily="34" charset="0"/>
              </a:rPr>
              <a:t> </a:t>
            </a:r>
            <a:r>
              <a:rPr lang="en-US" sz="2500" b="1" strike="noStrike" spc="-1" dirty="0" smtClean="0">
                <a:solidFill>
                  <a:schemeClr val="lt1"/>
                </a:solidFill>
                <a:latin typeface="Calibri" panose="020F0502020204030204" pitchFamily="34" charset="0"/>
                <a:cs typeface="Calibri" panose="020F0502020204030204" pitchFamily="34" charset="0"/>
              </a:rPr>
              <a:t>Applications</a:t>
            </a:r>
            <a:r>
              <a:rPr lang="en-US" sz="2500" b="1" strike="noStrike" spc="-1" dirty="0">
                <a:solidFill>
                  <a:schemeClr val="lt1"/>
                </a:solidFill>
                <a:latin typeface="Calibri" panose="020F0502020204030204" pitchFamily="34" charset="0"/>
                <a:cs typeface="Calibri" panose="020F0502020204030204" pitchFamily="34" charset="0"/>
              </a:rPr>
              <a:t>:</a:t>
            </a:r>
            <a:endParaRPr lang="en-US" sz="25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Temperature measurement: Used in thermostats, temperature sensors, and thermal protection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Compensation: Providing compensation for temperature-dependent effects in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Control: Regulating temperature in heating and cooling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1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Current limiting: Protecting circuits from excessive current flow by using their temperature-dependent resistance</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20" name="Picture 2" descr="Thermistor-Based Temperature Sensing System Optimization and Evaluation"/>
          <p:cNvPicPr/>
          <p:nvPr/>
        </p:nvPicPr>
        <p:blipFill>
          <a:blip r:embed="rId2"/>
          <a:stretch/>
        </p:blipFill>
        <p:spPr>
          <a:xfrm>
            <a:off x="8130012" y="2037030"/>
            <a:ext cx="3605240" cy="348558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PlaceHolder 1"/>
          <p:cNvSpPr>
            <a:spLocks noGrp="1"/>
          </p:cNvSpPr>
          <p:nvPr>
            <p:ph type="title"/>
          </p:nvPr>
        </p:nvSpPr>
        <p:spPr>
          <a:xfrm>
            <a:off x="710280" y="219240"/>
            <a:ext cx="108712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22" name="PlaceHolder 2"/>
          <p:cNvSpPr>
            <a:spLocks noGrp="1"/>
          </p:cNvSpPr>
          <p:nvPr>
            <p:ph/>
          </p:nvPr>
        </p:nvSpPr>
        <p:spPr>
          <a:xfrm>
            <a:off x="710280" y="1363680"/>
            <a:ext cx="7167240" cy="4601880"/>
          </a:xfrm>
          <a:prstGeom prst="rect">
            <a:avLst/>
          </a:prstGeom>
          <a:noFill/>
          <a:ln w="0">
            <a:noFill/>
          </a:ln>
        </p:spPr>
        <p:txBody>
          <a:bodyPr lIns="0" tIns="0" rIns="0" bIns="0" anchor="t">
            <a:normAutofit fontScale="96763"/>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Potentiometers</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Potentiometers, or variable resistors, are resistors with an adjustable tapping point. By adjusting the tapping point, the resistance between the two endpoints can be varied</a:t>
            </a:r>
            <a:r>
              <a:rPr lang="en-US" sz="2100" b="0" strike="noStrike" spc="-1" dirty="0" smtClean="0">
                <a:solidFill>
                  <a:schemeClr val="lt1"/>
                </a:solidFill>
                <a:latin typeface="Calibri" panose="020F0502020204030204" pitchFamily="34" charset="0"/>
                <a:cs typeface="Calibri" panose="020F0502020204030204" pitchFamily="34" charset="0"/>
              </a:rPr>
              <a:t>.</a:t>
            </a:r>
          </a:p>
          <a:p>
            <a:pPr indent="0" algn="just" defTabSz="914400">
              <a:lnSpc>
                <a:spcPct val="10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1"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division: Adjusting voltage levels in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Volume control: Adjusting the volume in audio equipment.</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Biasing: Setting the operating point in electronic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Tuning: Adjusting the frequency in radio circuits.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23" name="Picture 4" descr="Digital Potentiometer Fundamentals | DigiKey"/>
          <p:cNvPicPr/>
          <p:nvPr/>
        </p:nvPicPr>
        <p:blipFill>
          <a:blip r:embed="rId2"/>
          <a:stretch/>
        </p:blipFill>
        <p:spPr>
          <a:xfrm>
            <a:off x="8258400" y="1976040"/>
            <a:ext cx="3151080" cy="2826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PlaceHolder 1"/>
          <p:cNvSpPr>
            <a:spLocks noGrp="1"/>
          </p:cNvSpPr>
          <p:nvPr>
            <p:ph type="title"/>
          </p:nvPr>
        </p:nvSpPr>
        <p:spPr>
          <a:xfrm>
            <a:off x="609480" y="215640"/>
            <a:ext cx="108118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a:t>
            </a:r>
            <a:endParaRPr lang="en-US" sz="6000" b="0" strike="noStrike" spc="-1">
              <a:solidFill>
                <a:schemeClr val="dk1"/>
              </a:solidFill>
              <a:latin typeface="Arial"/>
            </a:endParaRPr>
          </a:p>
        </p:txBody>
      </p:sp>
      <p:sp>
        <p:nvSpPr>
          <p:cNvPr id="525" name="PlaceHolder 2"/>
          <p:cNvSpPr>
            <a:spLocks noGrp="1"/>
          </p:cNvSpPr>
          <p:nvPr>
            <p:ph/>
          </p:nvPr>
        </p:nvSpPr>
        <p:spPr>
          <a:xfrm>
            <a:off x="609480" y="1466660"/>
            <a:ext cx="7040698" cy="4652979"/>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Relays</a:t>
            </a:r>
            <a:r>
              <a:rPr lang="en-US" sz="2400" b="0"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a:rPr>
              <a:t>Relays are electromagnetic switches, they use an electromagnet to mechanically operate a switch</a:t>
            </a:r>
            <a:r>
              <a:rPr lang="en-US" sz="2000" b="0" strike="noStrike" spc="-1" dirty="0" smtClean="0">
                <a:solidFill>
                  <a:schemeClr val="lt1"/>
                </a:solidFill>
                <a:latin typeface="Calibri"/>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Switching high-power circuits: Controlling motors, lights, and heaters.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routing: Selecting between multiple inputs or outputs in electronic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Circuit protection: Disconnecting circuits in case of overload or fault conditions.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26" name="Picture 2" descr="How a Relay Works - How to Connect N/O, N/C Pins - Homemade Circuit Projects"/>
          <p:cNvPicPr/>
          <p:nvPr/>
        </p:nvPicPr>
        <p:blipFill>
          <a:blip r:embed="rId2"/>
          <a:stretch/>
        </p:blipFill>
        <p:spPr>
          <a:xfrm>
            <a:off x="7976102" y="1892173"/>
            <a:ext cx="3840897" cy="3621387"/>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a:t>
            </a:r>
            <a:endParaRPr lang="en-US" sz="6000" b="0" strike="noStrike" spc="-1">
              <a:solidFill>
                <a:schemeClr val="dk1"/>
              </a:solidFill>
              <a:latin typeface="Arial"/>
            </a:endParaRPr>
          </a:p>
        </p:txBody>
      </p:sp>
      <p:sp>
        <p:nvSpPr>
          <p:cNvPr id="528" name="PlaceHolder 2"/>
          <p:cNvSpPr>
            <a:spLocks noGrp="1"/>
          </p:cNvSpPr>
          <p:nvPr>
            <p:ph/>
          </p:nvPr>
        </p:nvSpPr>
        <p:spPr>
          <a:xfrm>
            <a:off x="609480" y="1880126"/>
            <a:ext cx="7320960" cy="4022733"/>
          </a:xfrm>
          <a:prstGeom prst="rect">
            <a:avLst/>
          </a:prstGeom>
          <a:noFill/>
          <a:ln w="0">
            <a:noFill/>
          </a:ln>
        </p:spPr>
        <p:txBody>
          <a:bodyPr lIns="0" tIns="0" rIns="0" bIns="0" anchor="t">
            <a:noAutofit/>
          </a:bodyPr>
          <a:lstStyle/>
          <a:p>
            <a:pPr marL="228600" indent="-2286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Solenoids:</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Solenoids are devices that convert electrical energy into linear motion using an electromagnetic coil</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Actuation: Opening and closing valves, doors, and latches.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Control systems: Controlling the position of mechanical components in automotive systems, industrial machinery, and consumer electronics.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29" name="Picture 2" descr="Solenoids as Magnetic Field Sources"/>
          <p:cNvPicPr/>
          <p:nvPr/>
        </p:nvPicPr>
        <p:blipFill>
          <a:blip r:embed="rId2"/>
          <a:stretch/>
        </p:blipFill>
        <p:spPr>
          <a:xfrm>
            <a:off x="8360454" y="1982877"/>
            <a:ext cx="3311640" cy="3059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type="title"/>
          </p:nvPr>
        </p:nvSpPr>
        <p:spPr>
          <a:xfrm>
            <a:off x="627480" y="226440"/>
            <a:ext cx="10972080" cy="92916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31" name="PlaceHolder 2"/>
          <p:cNvSpPr>
            <a:spLocks noGrp="1"/>
          </p:cNvSpPr>
          <p:nvPr>
            <p:ph/>
          </p:nvPr>
        </p:nvSpPr>
        <p:spPr>
          <a:xfrm>
            <a:off x="627480" y="1874066"/>
            <a:ext cx="6986484" cy="4318307"/>
          </a:xfrm>
          <a:prstGeom prst="rect">
            <a:avLst/>
          </a:prstGeom>
          <a:noFill/>
          <a:ln w="0">
            <a:noFill/>
          </a:ln>
        </p:spPr>
        <p:txBody>
          <a:bodyPr lIns="0" tIns="0" rIns="0" bIns="0" anchor="t">
            <a:noAutofit/>
          </a:bodyPr>
          <a:lstStyle/>
          <a:p>
            <a:pPr marL="457200" indent="-4572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a:rPr>
              <a:t>Motors:</a:t>
            </a:r>
            <a:endParaRPr lang="en-US" sz="2400" b="0" strike="noStrike" spc="-1" dirty="0">
              <a:solidFill>
                <a:schemeClr val="dk1"/>
              </a:solidFill>
              <a:latin typeface="Arial"/>
            </a:endParaRPr>
          </a:p>
          <a:p>
            <a:pPr marL="228600" indent="-228600" algn="just" defTabSz="914400">
              <a:lnSpc>
                <a:spcPct val="10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Motors are devices that convert electrical energy into mechanical motion.</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a:rPr>
              <a:t>Applications:</a:t>
            </a:r>
            <a:endParaRPr lang="en-US" sz="2400" b="0" strike="noStrike" spc="-1" dirty="0">
              <a:solidFill>
                <a:schemeClr val="dk1"/>
              </a:solidFill>
              <a:latin typeface="Arial"/>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Motion control: Driving machinery, appliances, and vehicles.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Actuation: Moving mechanical components in robotics, automation, and industrial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00000"/>
              </a:lnSpc>
              <a:spcBef>
                <a:spcPts val="499"/>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Energy conversion: Converting electrical energy into rotational or linear motion in generators and actuators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32" name="Picture 2" descr="DC Electric Motors, 40% OFF | www.cafecodiac.ca"/>
          <p:cNvPicPr/>
          <p:nvPr/>
        </p:nvPicPr>
        <p:blipFill>
          <a:blip r:embed="rId2"/>
          <a:stretch/>
        </p:blipFill>
        <p:spPr>
          <a:xfrm>
            <a:off x="7948943" y="2141240"/>
            <a:ext cx="3841017" cy="3331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title"/>
          </p:nvPr>
        </p:nvSpPr>
        <p:spPr>
          <a:xfrm>
            <a:off x="609480" y="201240"/>
            <a:ext cx="10972080" cy="112032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34" name="PlaceHolder 2"/>
          <p:cNvSpPr>
            <a:spLocks noGrp="1"/>
          </p:cNvSpPr>
          <p:nvPr>
            <p:ph/>
          </p:nvPr>
        </p:nvSpPr>
        <p:spPr>
          <a:xfrm>
            <a:off x="371306" y="1235880"/>
            <a:ext cx="7821720" cy="5232600"/>
          </a:xfrm>
          <a:prstGeom prst="rect">
            <a:avLst/>
          </a:prstGeom>
          <a:noFill/>
          <a:ln w="0">
            <a:noFill/>
          </a:ln>
        </p:spPr>
        <p:txBody>
          <a:bodyPr lIns="0" tIns="0" rIns="0" bIns="0" anchor="t">
            <a:normAutofit fontScale="96763" lnSpcReduction="10000"/>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Transistor</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transistor is a semiconductor device used to amplify or switch electronic signals and electrical power. It comes in various types such as bipolar junction transistors (BJTs) and field-effect transistors (FETs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500" b="1" strike="noStrike" spc="-1" dirty="0" smtClean="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Amplification: "Transistors amplify weak signals, crucial for applications like audio amplifiers and radio frequency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Switching: "Transistors act as electronic switches, controlling current flow in digital circuits for devices like microcontrollers and power switches."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Regulation: "They are integral to voltage regulation circuits, ensuring stable output voltages despite varying input or load conditions."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Signal Modulation: "Used for encoding information onto carrier signals, facilitating communication systems like radio transmission."</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35" name="Picture 2" descr="Premium Vector | Transistor and symbol. electronic component. physics  education science. flat style."/>
          <p:cNvPicPr/>
          <p:nvPr/>
        </p:nvPicPr>
        <p:blipFill>
          <a:blip r:embed="rId2"/>
          <a:stretch/>
        </p:blipFill>
        <p:spPr>
          <a:xfrm>
            <a:off x="8528468" y="1851480"/>
            <a:ext cx="3277080" cy="4001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PlaceHolder 1"/>
          <p:cNvSpPr>
            <a:spLocks noGrp="1"/>
          </p:cNvSpPr>
          <p:nvPr>
            <p:ph type="title"/>
          </p:nvPr>
        </p:nvSpPr>
        <p:spPr>
          <a:xfrm>
            <a:off x="609480" y="190775"/>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37" name="PlaceHolder 2"/>
          <p:cNvSpPr>
            <a:spLocks noGrp="1"/>
          </p:cNvSpPr>
          <p:nvPr>
            <p:ph/>
          </p:nvPr>
        </p:nvSpPr>
        <p:spPr>
          <a:xfrm>
            <a:off x="389345" y="1335215"/>
            <a:ext cx="7396200" cy="5096880"/>
          </a:xfrm>
          <a:prstGeom prst="rect">
            <a:avLst/>
          </a:prstGeom>
          <a:noFill/>
          <a:ln w="0">
            <a:noFill/>
          </a:ln>
        </p:spPr>
        <p:txBody>
          <a:bodyPr lIns="0" tIns="0" rIns="0" bIns="0" anchor="t">
            <a:normAutofit fontScale="94978" lnSpcReduction="10000"/>
          </a:bodyPr>
          <a:lstStyle/>
          <a:p>
            <a:pPr marL="228600" indent="-228600" algn="just" defTabSz="914400">
              <a:lnSpc>
                <a:spcPct val="90000"/>
              </a:lnSpc>
              <a:spcBef>
                <a:spcPts val="1001"/>
              </a:spcBef>
              <a:buClr>
                <a:srgbClr val="ED7D31"/>
              </a:buClr>
              <a:buFont typeface="Wingdings" charset="2"/>
              <a:buChar char=""/>
            </a:pPr>
            <a:r>
              <a:rPr lang="en-US" sz="3000" b="1" strike="noStrike" spc="-1" dirty="0">
                <a:solidFill>
                  <a:schemeClr val="lt1"/>
                </a:solidFill>
                <a:latin typeface="Calibri"/>
              </a:rPr>
              <a:t> </a:t>
            </a:r>
            <a:r>
              <a:rPr lang="en-US" sz="2500" b="1" strike="noStrike" spc="-1" dirty="0">
                <a:solidFill>
                  <a:schemeClr val="lt1"/>
                </a:solidFill>
                <a:latin typeface="Calibri" panose="020F0502020204030204" pitchFamily="34" charset="0"/>
                <a:cs typeface="Calibri" panose="020F0502020204030204" pitchFamily="34" charset="0"/>
              </a:rPr>
              <a:t>MOSFET</a:t>
            </a:r>
            <a:r>
              <a:rPr lang="en-US" sz="2500" b="0" strike="noStrike" spc="-1" dirty="0">
                <a:solidFill>
                  <a:schemeClr val="lt1"/>
                </a:solidFill>
                <a:latin typeface="Calibri" panose="020F0502020204030204" pitchFamily="34" charset="0"/>
                <a:cs typeface="Calibri" panose="020F0502020204030204" pitchFamily="34" charset="0"/>
              </a:rPr>
              <a:t> </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a:rPr>
              <a:t>MOSFET is a type of field-effect transistor where the flow of charge carriers (electrons or holes) is controlled by an electric field</a:t>
            </a:r>
            <a:r>
              <a:rPr lang="en-US" sz="2100" b="0" strike="noStrike" spc="-1" dirty="0" smtClean="0">
                <a:solidFill>
                  <a:schemeClr val="lt1"/>
                </a:solidFill>
                <a:latin typeface="Calibri"/>
              </a:rPr>
              <a:t>.</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Power Amplification: "MOSFETs amplify power in applications such as audio amplifiers and motor control."</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Switching: "They swiftly control the flow of power in electronic switches for efficient operation in DC-DC converters and LED drivers."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Analog Signal Processing: "MOSFETs process analog signals for tasks like voltage amplification and filtering in electronic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Memory: "Essential components in non-volatile memory technologies like Flash memory and EEPROM."</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Regulation: "Utilized in voltage regulator circuits for precise voltage regulation in portable devices and power supplies."</a:t>
            </a:r>
            <a:endParaRPr lang="en-US" sz="21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38" name="Picture 2" descr="What is MOSFET: Symbol, Working, Types &amp; Different Packages"/>
          <p:cNvPicPr/>
          <p:nvPr/>
        </p:nvPicPr>
        <p:blipFill>
          <a:blip r:embed="rId2"/>
          <a:stretch/>
        </p:blipFill>
        <p:spPr>
          <a:xfrm>
            <a:off x="8183880" y="1484640"/>
            <a:ext cx="3648600" cy="4562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PlaceHolder 1"/>
          <p:cNvSpPr>
            <a:spLocks noGrp="1"/>
          </p:cNvSpPr>
          <p:nvPr>
            <p:ph type="title"/>
          </p:nvPr>
        </p:nvSpPr>
        <p:spPr>
          <a:xfrm>
            <a:off x="609480" y="65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40" name="PlaceHolder 2"/>
          <p:cNvSpPr>
            <a:spLocks noGrp="1"/>
          </p:cNvSpPr>
          <p:nvPr>
            <p:ph/>
          </p:nvPr>
        </p:nvSpPr>
        <p:spPr>
          <a:xfrm>
            <a:off x="509891" y="1355175"/>
            <a:ext cx="7629173" cy="5009040"/>
          </a:xfrm>
          <a:prstGeom prst="rect">
            <a:avLst/>
          </a:prstGeom>
          <a:noFill/>
          <a:ln w="0">
            <a:noFill/>
          </a:ln>
        </p:spPr>
        <p:txBody>
          <a:bodyPr lIns="0" tIns="0" rIns="0" bIns="0" anchor="t">
            <a:normAutofit fontScale="96763"/>
          </a:bodyPr>
          <a:lstStyle/>
          <a:p>
            <a:pPr marL="228600" indent="-228600" algn="just" defTabSz="914400">
              <a:lnSpc>
                <a:spcPct val="9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Crystal Oscillator</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crystal oscillator is an electronic oscillator circuit that uses the mechanical resonance of a vibrating crystal of piezoelectric material to create an electrical signal with a precise frequency</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Wingdings" charset="2"/>
              <a:buChar char=""/>
              <a:tabLst>
                <a:tab pos="0" algn="l"/>
              </a:tabLst>
            </a:pPr>
            <a:r>
              <a:rPr lang="en-US" sz="2500" b="1" strike="noStrike" spc="-1" dirty="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Clock Generation: "Crystal oscillators produce accurate clock signals, vital for synchronization in digital circuits."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Frequency Synthesis: "They synthesize stable output frequencies for applications like radio transmitters and wireless communication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Signal Conditioning: "Used in signal conditioning circuits to generate stable reference frequencies for precision measurement instruments."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Timing Applications: "Applied in various timing applications, including event timing and timekeeping in digital systems."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41" name="Picture 2" descr="Crystal Oscillators"/>
          <p:cNvPicPr/>
          <p:nvPr/>
        </p:nvPicPr>
        <p:blipFill>
          <a:blip r:embed="rId2"/>
          <a:stretch/>
        </p:blipFill>
        <p:spPr>
          <a:xfrm>
            <a:off x="8428777" y="1874067"/>
            <a:ext cx="3257184" cy="3812133"/>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PlaceHolder 1"/>
          <p:cNvSpPr>
            <a:spLocks noGrp="1"/>
          </p:cNvSpPr>
          <p:nvPr>
            <p:ph type="title"/>
          </p:nvPr>
        </p:nvSpPr>
        <p:spPr>
          <a:xfrm>
            <a:off x="600426" y="183065"/>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Components</a:t>
            </a:r>
            <a:endParaRPr lang="en-US" sz="6000" b="0" strike="noStrike" spc="-1" dirty="0">
              <a:solidFill>
                <a:schemeClr val="dk1"/>
              </a:solidFill>
              <a:latin typeface="Arial"/>
            </a:endParaRPr>
          </a:p>
        </p:txBody>
      </p:sp>
      <p:sp>
        <p:nvSpPr>
          <p:cNvPr id="543" name="PlaceHolder 2"/>
          <p:cNvSpPr>
            <a:spLocks noGrp="1"/>
          </p:cNvSpPr>
          <p:nvPr>
            <p:ph/>
          </p:nvPr>
        </p:nvSpPr>
        <p:spPr>
          <a:xfrm>
            <a:off x="437585" y="1418040"/>
            <a:ext cx="7556400" cy="5000040"/>
          </a:xfrm>
          <a:prstGeom prst="rect">
            <a:avLst/>
          </a:prstGeom>
          <a:noFill/>
          <a:ln w="0">
            <a:noFill/>
          </a:ln>
        </p:spPr>
        <p:txBody>
          <a:bodyPr lIns="0" tIns="0" rIns="0" bIns="0" anchor="t">
            <a:normAutofit fontScale="96763"/>
          </a:bodyPr>
          <a:lstStyle/>
          <a:p>
            <a:pPr marL="228600" indent="-228600" algn="just" defTabSz="914400">
              <a:lnSpc>
                <a:spcPct val="10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LEDs (Light-Emitting Diodes):</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LEDs are semiconductor light sources that emit light when an electric current passes through them. They are often used as indicators, illuminators, and in displays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Arial"/>
            </a:endParaRPr>
          </a:p>
          <a:p>
            <a:pPr marL="228600" indent="-228600" algn="just" defTabSz="914400">
              <a:lnSpc>
                <a:spcPct val="100000"/>
              </a:lnSpc>
              <a:spcBef>
                <a:spcPts val="1001"/>
              </a:spcBef>
              <a:buClr>
                <a:srgbClr val="ED7D31"/>
              </a:buClr>
              <a:buFont typeface="Wingdings" charset="2"/>
              <a:buChar char=""/>
              <a:tabLst>
                <a:tab pos="0" algn="l"/>
              </a:tabLst>
            </a:pPr>
            <a:r>
              <a:rPr lang="en-US" sz="2500" b="0" strike="noStrike" spc="-1" dirty="0">
                <a:solidFill>
                  <a:schemeClr val="lt1"/>
                </a:solidFill>
                <a:latin typeface="Calibri"/>
              </a:rPr>
              <a:t> </a:t>
            </a:r>
            <a:r>
              <a:rPr lang="en-US" sz="2500" b="1" strike="noStrike" spc="-1" dirty="0">
                <a:solidFill>
                  <a:schemeClr val="lt1"/>
                </a:solidFill>
                <a:latin typeface="Calibri" panose="020F0502020204030204" pitchFamily="34" charset="0"/>
                <a:cs typeface="Calibri" panose="020F0502020204030204" pitchFamily="34" charset="0"/>
              </a:rPr>
              <a:t>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Lighting: "LEDs are energy-efficient light sources widely used in both residential and commercial lighting applications."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Indicator Lights: "LEDs provide visual indication for device status in electronics, from power on/off to system alerts."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Automotive Lighting: "They illuminate headlights, taillights, and interior lighting in vehicles, offering durability and efficiency."</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Backlighting: "LEDs backlight LCD panels in electronic displays like smartphones and TVs, ensuring vibrant visuals."</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44" name="Picture 6"/>
          <p:cNvPicPr/>
          <p:nvPr/>
        </p:nvPicPr>
        <p:blipFill>
          <a:blip r:embed="rId2"/>
          <a:stretch/>
        </p:blipFill>
        <p:spPr>
          <a:xfrm>
            <a:off x="8447040" y="1883160"/>
            <a:ext cx="3403800" cy="3924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536400" y="182880"/>
            <a:ext cx="1115136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Electronic Components</a:t>
            </a:r>
            <a:endParaRPr lang="en-US" sz="6000" b="0" strike="noStrike" spc="-1">
              <a:solidFill>
                <a:schemeClr val="dk1"/>
              </a:solidFill>
              <a:latin typeface="Arial"/>
            </a:endParaRPr>
          </a:p>
        </p:txBody>
      </p:sp>
      <p:sp>
        <p:nvSpPr>
          <p:cNvPr id="471" name="PlaceHolder 2"/>
          <p:cNvSpPr>
            <a:spLocks noGrp="1"/>
          </p:cNvSpPr>
          <p:nvPr>
            <p:ph/>
          </p:nvPr>
        </p:nvSpPr>
        <p:spPr>
          <a:xfrm>
            <a:off x="536400" y="1493235"/>
            <a:ext cx="6439320" cy="2366009"/>
          </a:xfrm>
          <a:prstGeom prst="rect">
            <a:avLst/>
          </a:prstGeom>
          <a:noFill/>
          <a:ln w="0">
            <a:noFill/>
          </a:ln>
        </p:spPr>
        <p:txBody>
          <a:bodyPr lIns="0" tIns="0" rIns="0" bIns="0" anchor="t">
            <a:normAutofit fontScale="25000" lnSpcReduction="20000"/>
          </a:bodyPr>
          <a:lstStyle/>
          <a:p>
            <a:pPr marL="228600" indent="-228600" defTabSz="914400">
              <a:lnSpc>
                <a:spcPct val="120000"/>
              </a:lnSpc>
              <a:spcBef>
                <a:spcPts val="1001"/>
              </a:spcBef>
              <a:buClr>
                <a:srgbClr val="ED7D31"/>
              </a:buClr>
              <a:buFont typeface="Wingdings" charset="2"/>
              <a:buChar char=""/>
            </a:pPr>
            <a:r>
              <a:rPr lang="en-US" sz="9600" b="1" strike="noStrike" spc="-1" dirty="0">
                <a:solidFill>
                  <a:schemeClr val="lt1"/>
                </a:solidFill>
                <a:latin typeface="Calibri" panose="020F0502020204030204" pitchFamily="34" charset="0"/>
                <a:cs typeface="Calibri" panose="020F0502020204030204" pitchFamily="34" charset="0"/>
              </a:rPr>
              <a:t> Passive Components: </a:t>
            </a:r>
            <a:endParaRPr lang="en-US" sz="9600" b="1"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120000"/>
              </a:lnSpc>
              <a:spcBef>
                <a:spcPts val="1001"/>
              </a:spcBef>
              <a:buClr>
                <a:srgbClr val="ED7D31"/>
              </a:buClr>
              <a:buNone/>
            </a:pPr>
            <a:r>
              <a:rPr lang="en-US" sz="8000" b="0" strike="noStrike" spc="-1" dirty="0">
                <a:solidFill>
                  <a:schemeClr val="lt1"/>
                </a:solidFill>
                <a:latin typeface="Calibri"/>
              </a:rPr>
              <a:t>Components that do not require an external power source to operate. They primarily modify or control the flow of electrical signals without amplification. Examples include resistors, capacitors, inductors, and transformers.</a:t>
            </a:r>
            <a:endParaRPr lang="en-US" sz="8000" b="0" strike="noStrike" spc="-1" dirty="0">
              <a:solidFill>
                <a:schemeClr val="dk1"/>
              </a:solidFill>
              <a:latin typeface="Arial"/>
            </a:endParaRPr>
          </a:p>
        </p:txBody>
      </p:sp>
      <p:sp>
        <p:nvSpPr>
          <p:cNvPr id="472" name="PlaceHolder 3"/>
          <p:cNvSpPr>
            <a:spLocks noGrp="1"/>
          </p:cNvSpPr>
          <p:nvPr>
            <p:ph/>
          </p:nvPr>
        </p:nvSpPr>
        <p:spPr>
          <a:xfrm>
            <a:off x="536400" y="3627877"/>
            <a:ext cx="6483600" cy="2540160"/>
          </a:xfrm>
          <a:prstGeom prst="rect">
            <a:avLst/>
          </a:prstGeom>
          <a:noFill/>
          <a:ln w="0">
            <a:noFill/>
          </a:ln>
        </p:spPr>
        <p:txBody>
          <a:bodyPr lIns="0" tIns="0" rIns="0" bIns="0" anchor="t">
            <a:normAutofit fontScale="96763"/>
          </a:bodyPr>
          <a:lstStyle/>
          <a:p>
            <a:pPr marL="228600" indent="-228600" defTabSz="914400">
              <a:lnSpc>
                <a:spcPct val="110000"/>
              </a:lnSpc>
              <a:spcBef>
                <a:spcPts val="1001"/>
              </a:spcBef>
              <a:buClr>
                <a:srgbClr val="ED7D31"/>
              </a:buClr>
              <a:buFont typeface="Wingdings" charset="2"/>
              <a:buChar char=""/>
            </a:pPr>
            <a:r>
              <a:rPr lang="en-US" sz="2500" b="1" strike="noStrike" spc="-1" dirty="0">
                <a:solidFill>
                  <a:schemeClr val="lt1"/>
                </a:solidFill>
                <a:latin typeface="Calibri" panose="020F0502020204030204" pitchFamily="34" charset="0"/>
                <a:cs typeface="Calibri" panose="020F0502020204030204" pitchFamily="34" charset="0"/>
              </a:rPr>
              <a:t> Active Components:</a:t>
            </a:r>
            <a:endParaRPr lang="en-US" sz="2500" b="1"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110000"/>
              </a:lnSpc>
              <a:spcBef>
                <a:spcPts val="1001"/>
              </a:spcBef>
              <a:buClr>
                <a:srgbClr val="ED7D31"/>
              </a:buClr>
              <a:buNone/>
            </a:pPr>
            <a:r>
              <a:rPr lang="en-US" sz="2100" b="0" strike="noStrike" spc="-1" dirty="0">
                <a:solidFill>
                  <a:schemeClr val="lt1"/>
                </a:solidFill>
                <a:latin typeface="Calibri" panose="020F0502020204030204" pitchFamily="34" charset="0"/>
                <a:cs typeface="Calibri" panose="020F0502020204030204" pitchFamily="34" charset="0"/>
              </a:rPr>
              <a:t>Components that require an external power source to operate. </a:t>
            </a:r>
            <a:r>
              <a:rPr lang="en-US" sz="2100" b="0" strike="noStrike" spc="-1" dirty="0">
                <a:solidFill>
                  <a:schemeClr val="lt1"/>
                </a:solidFill>
                <a:latin typeface="Calibri"/>
              </a:rPr>
              <a:t>They can amplify, rectify, or switch electrical signals. Examples include transistors, diodes, operational amplifiers (op-amps), and integrated circuits (ICs).</a:t>
            </a:r>
            <a:endParaRPr lang="en-US" sz="2100" b="0" strike="noStrike" spc="-1" dirty="0">
              <a:solidFill>
                <a:schemeClr val="dk1"/>
              </a:solidFill>
              <a:latin typeface="Arial"/>
            </a:endParaRPr>
          </a:p>
        </p:txBody>
      </p:sp>
      <p:grpSp>
        <p:nvGrpSpPr>
          <p:cNvPr id="473" name="Group 9"/>
          <p:cNvGrpSpPr/>
          <p:nvPr/>
        </p:nvGrpSpPr>
        <p:grpSpPr>
          <a:xfrm>
            <a:off x="7362488" y="1718757"/>
            <a:ext cx="4470120" cy="3776692"/>
            <a:chOff x="7217640" y="1637280"/>
            <a:chExt cx="4470120" cy="4106520"/>
          </a:xfrm>
        </p:grpSpPr>
        <p:sp>
          <p:nvSpPr>
            <p:cNvPr id="474" name="Freeform 10"/>
            <p:cNvSpPr/>
            <p:nvPr/>
          </p:nvSpPr>
          <p:spPr>
            <a:xfrm>
              <a:off x="9693720" y="2255760"/>
              <a:ext cx="1994040" cy="3488040"/>
            </a:xfrm>
            <a:custGeom>
              <a:avLst/>
              <a:gdLst>
                <a:gd name="textAreaLeft" fmla="*/ 0 w 1994040"/>
                <a:gd name="textAreaRight" fmla="*/ 1994400 w 1994040"/>
                <a:gd name="textAreaTop" fmla="*/ 0 h 3488040"/>
                <a:gd name="textAreaBottom" fmla="*/ 3488400 h 3488040"/>
              </a:gdLst>
              <a:ahLst/>
              <a:cxnLst/>
              <a:rect l="textAreaLeft" t="textAreaTop" r="textAreaRight" b="textAreaBottom"/>
              <a:pathLst>
                <a:path w="1994498" h="3488354">
                  <a:moveTo>
                    <a:pt x="1994497" y="199450"/>
                  </a:moveTo>
                  <a:cubicBezTo>
                    <a:pt x="1994497" y="89297"/>
                    <a:pt x="1905200" y="0"/>
                    <a:pt x="1795047" y="0"/>
                  </a:cubicBezTo>
                  <a:lnTo>
                    <a:pt x="199451" y="0"/>
                  </a:lnTo>
                  <a:cubicBezTo>
                    <a:pt x="89298" y="0"/>
                    <a:pt x="1" y="89297"/>
                    <a:pt x="1" y="199450"/>
                  </a:cubicBezTo>
                  <a:lnTo>
                    <a:pt x="1" y="3288904"/>
                  </a:lnTo>
                  <a:cubicBezTo>
                    <a:pt x="1" y="3399057"/>
                    <a:pt x="89298" y="3488354"/>
                    <a:pt x="199451" y="3488354"/>
                  </a:cubicBezTo>
                  <a:lnTo>
                    <a:pt x="1795047" y="3488354"/>
                  </a:lnTo>
                  <a:cubicBezTo>
                    <a:pt x="1905200" y="3488354"/>
                    <a:pt x="1994497" y="3399057"/>
                    <a:pt x="1994497" y="3288904"/>
                  </a:cubicBezTo>
                  <a:lnTo>
                    <a:pt x="1994497" y="199450"/>
                  </a:lnTo>
                  <a:close/>
                </a:path>
              </a:pathLst>
            </a:custGeom>
            <a:solidFill>
              <a:srgbClr val="F8D7CD"/>
            </a:solidFill>
            <a:ln w="76200">
              <a:solidFill>
                <a:srgbClr val="5B9BD5"/>
              </a:solidFill>
              <a:round/>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p:style>
          <p:txBody>
            <a:bodyPr lIns="163440" tIns="2605320" rIns="163440" bIns="163440" numCol="1" spcCol="1440" anchor="ctr">
              <a:noAutofit/>
            </a:bodyPr>
            <a:lstStyle/>
            <a:p>
              <a:pPr algn="ctr" defTabSz="1022400">
                <a:lnSpc>
                  <a:spcPct val="90000"/>
                </a:lnSpc>
                <a:spcAft>
                  <a:spcPts val="805"/>
                </a:spcAft>
              </a:pPr>
              <a:r>
                <a:rPr lang="en-US" sz="2300" b="0" strike="noStrike" spc="-1">
                  <a:solidFill>
                    <a:schemeClr val="dk1"/>
                  </a:solidFill>
                  <a:latin typeface="Arial"/>
                </a:rPr>
                <a:t>Active Components</a:t>
              </a:r>
              <a:endParaRPr lang="en-US" sz="2300" b="0" strike="noStrike" spc="-1">
                <a:solidFill>
                  <a:srgbClr val="000000"/>
                </a:solidFill>
                <a:latin typeface="Arial"/>
              </a:endParaRPr>
            </a:p>
          </p:txBody>
        </p:sp>
        <p:sp>
          <p:nvSpPr>
            <p:cNvPr id="475" name="Freeform 11"/>
            <p:cNvSpPr/>
            <p:nvPr/>
          </p:nvSpPr>
          <p:spPr>
            <a:xfrm>
              <a:off x="7217640" y="2255760"/>
              <a:ext cx="1994040" cy="3488040"/>
            </a:xfrm>
            <a:custGeom>
              <a:avLst/>
              <a:gdLst>
                <a:gd name="textAreaLeft" fmla="*/ 0 w 1994040"/>
                <a:gd name="textAreaRight" fmla="*/ 1994400 w 1994040"/>
                <a:gd name="textAreaTop" fmla="*/ 0 h 3488040"/>
                <a:gd name="textAreaBottom" fmla="*/ 3488400 h 3488040"/>
              </a:gdLst>
              <a:ahLst/>
              <a:cxnLst/>
              <a:rect l="textAreaLeft" t="textAreaTop" r="textAreaRight" b="textAreaBottom"/>
              <a:pathLst>
                <a:path w="1994498" h="3488354">
                  <a:moveTo>
                    <a:pt x="1994497" y="199450"/>
                  </a:moveTo>
                  <a:cubicBezTo>
                    <a:pt x="1994497" y="89297"/>
                    <a:pt x="1905200" y="0"/>
                    <a:pt x="1795047" y="0"/>
                  </a:cubicBezTo>
                  <a:lnTo>
                    <a:pt x="199451" y="0"/>
                  </a:lnTo>
                  <a:cubicBezTo>
                    <a:pt x="89298" y="0"/>
                    <a:pt x="1" y="89297"/>
                    <a:pt x="1" y="199450"/>
                  </a:cubicBezTo>
                  <a:lnTo>
                    <a:pt x="1" y="3288904"/>
                  </a:lnTo>
                  <a:cubicBezTo>
                    <a:pt x="1" y="3399057"/>
                    <a:pt x="89298" y="3488354"/>
                    <a:pt x="199451" y="3488354"/>
                  </a:cubicBezTo>
                  <a:lnTo>
                    <a:pt x="1795047" y="3488354"/>
                  </a:lnTo>
                  <a:cubicBezTo>
                    <a:pt x="1905200" y="3488354"/>
                    <a:pt x="1994497" y="3399057"/>
                    <a:pt x="1994497" y="3288904"/>
                  </a:cubicBezTo>
                  <a:lnTo>
                    <a:pt x="1994497" y="199450"/>
                  </a:lnTo>
                  <a:close/>
                </a:path>
              </a:pathLst>
            </a:custGeom>
            <a:solidFill>
              <a:srgbClr val="F8D7CD"/>
            </a:solidFill>
            <a:ln w="76200">
              <a:solidFill>
                <a:srgbClr val="5B9BD5"/>
              </a:solidFill>
              <a:round/>
            </a:ln>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p:style>
          <p:txBody>
            <a:bodyPr lIns="163440" tIns="2605320" rIns="163440" bIns="163440" numCol="1" spcCol="1440" anchor="ctr">
              <a:noAutofit/>
            </a:bodyPr>
            <a:lstStyle/>
            <a:p>
              <a:pPr algn="ctr" defTabSz="1022400">
                <a:lnSpc>
                  <a:spcPct val="90000"/>
                </a:lnSpc>
                <a:spcAft>
                  <a:spcPts val="805"/>
                </a:spcAft>
              </a:pPr>
              <a:r>
                <a:rPr lang="en-US" sz="2300" b="0" strike="noStrike" spc="-1">
                  <a:solidFill>
                    <a:schemeClr val="dk1"/>
                  </a:solidFill>
                  <a:latin typeface="Arial"/>
                </a:rPr>
                <a:t>Passive Components</a:t>
              </a:r>
              <a:endParaRPr lang="en-US" sz="2300" b="0" strike="noStrike" spc="-1">
                <a:solidFill>
                  <a:srgbClr val="000000"/>
                </a:solidFill>
                <a:latin typeface="Arial"/>
              </a:endParaRPr>
            </a:p>
          </p:txBody>
        </p:sp>
        <p:sp>
          <p:nvSpPr>
            <p:cNvPr id="476" name="Freeform 12"/>
            <p:cNvSpPr/>
            <p:nvPr/>
          </p:nvSpPr>
          <p:spPr>
            <a:xfrm>
              <a:off x="8206920" y="1637280"/>
              <a:ext cx="2353680" cy="2077920"/>
            </a:xfrm>
            <a:custGeom>
              <a:avLst/>
              <a:gdLst>
                <a:gd name="textAreaLeft" fmla="*/ 0 w 2353680"/>
                <a:gd name="textAreaRight" fmla="*/ 2354040 w 2353680"/>
                <a:gd name="textAreaTop" fmla="*/ 0 h 2077920"/>
                <a:gd name="textAreaBottom" fmla="*/ 2078280 h 2077920"/>
              </a:gdLst>
              <a:ahLst/>
              <a:cxnLst/>
              <a:rect l="textAreaLeft" t="textAreaTop" r="textAreaRight" b="textAreaBottom"/>
              <a:pathLst>
                <a:path w="2354041" h="2078156">
                  <a:moveTo>
                    <a:pt x="0" y="207816"/>
                  </a:moveTo>
                  <a:cubicBezTo>
                    <a:pt x="0" y="93042"/>
                    <a:pt x="93042" y="0"/>
                    <a:pt x="207816" y="0"/>
                  </a:cubicBezTo>
                  <a:lnTo>
                    <a:pt x="2146225" y="0"/>
                  </a:lnTo>
                  <a:cubicBezTo>
                    <a:pt x="2260999" y="0"/>
                    <a:pt x="2354041" y="93042"/>
                    <a:pt x="2354041" y="207816"/>
                  </a:cubicBezTo>
                  <a:lnTo>
                    <a:pt x="2354041" y="1870340"/>
                  </a:lnTo>
                  <a:cubicBezTo>
                    <a:pt x="2354041" y="1985114"/>
                    <a:pt x="2260999" y="2078156"/>
                    <a:pt x="2146225" y="2078156"/>
                  </a:cubicBezTo>
                  <a:lnTo>
                    <a:pt x="207816" y="2078156"/>
                  </a:lnTo>
                  <a:cubicBezTo>
                    <a:pt x="93042" y="2078156"/>
                    <a:pt x="0" y="1985114"/>
                    <a:pt x="0" y="1870340"/>
                  </a:cubicBezTo>
                  <a:lnTo>
                    <a:pt x="0" y="207816"/>
                  </a:lnTo>
                  <a:close/>
                </a:path>
              </a:pathLst>
            </a:custGeom>
            <a:solidFill>
              <a:srgbClr val="ED7D31"/>
            </a:solidFill>
            <a:ln w="76200">
              <a:solidFill>
                <a:srgbClr val="5B9BD5"/>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79920" tIns="79920" rIns="79920" bIns="79920" numCol="1" spcCol="1440" anchor="ctr">
              <a:noAutofit/>
            </a:bodyPr>
            <a:lstStyle/>
            <a:p>
              <a:pPr algn="ctr" defTabSz="1333440">
                <a:lnSpc>
                  <a:spcPct val="90000"/>
                </a:lnSpc>
                <a:spcAft>
                  <a:spcPts val="1049"/>
                </a:spcAft>
              </a:pPr>
              <a:r>
                <a:rPr lang="en-US" sz="3000" b="0" strike="noStrike" spc="-1">
                  <a:solidFill>
                    <a:schemeClr val="lt1"/>
                  </a:solidFill>
                  <a:latin typeface="Arial"/>
                </a:rPr>
                <a:t>Electronic Components</a:t>
              </a:r>
              <a:endParaRPr lang="en-US" sz="3000" b="0" strike="noStrike" spc="-1">
                <a:solidFill>
                  <a:srgbClr val="000000"/>
                </a:solidFill>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PlaceHolder 1"/>
          <p:cNvSpPr>
            <a:spLocks noGrp="1"/>
          </p:cNvSpPr>
          <p:nvPr>
            <p:ph type="title"/>
          </p:nvPr>
        </p:nvSpPr>
        <p:spPr>
          <a:xfrm>
            <a:off x="609480" y="954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a:t>
            </a:r>
            <a:endParaRPr lang="en-US" sz="6000" b="0" strike="noStrike" spc="-1" dirty="0">
              <a:solidFill>
                <a:schemeClr val="dk1"/>
              </a:solidFill>
              <a:latin typeface="Arial"/>
            </a:endParaRPr>
          </a:p>
        </p:txBody>
      </p:sp>
      <p:sp>
        <p:nvSpPr>
          <p:cNvPr id="546" name="PlaceHolder 2"/>
          <p:cNvSpPr>
            <a:spLocks noGrp="1"/>
          </p:cNvSpPr>
          <p:nvPr>
            <p:ph/>
          </p:nvPr>
        </p:nvSpPr>
        <p:spPr>
          <a:xfrm>
            <a:off x="527998" y="1348799"/>
            <a:ext cx="7973205" cy="4879985"/>
          </a:xfrm>
          <a:prstGeom prst="rect">
            <a:avLst/>
          </a:prstGeom>
          <a:noFill/>
          <a:ln w="0">
            <a:noFill/>
          </a:ln>
        </p:spPr>
        <p:txBody>
          <a:bodyPr lIns="0" tIns="0" rIns="0" bIns="0" anchor="t">
            <a:normAutofit fontScale="98192" lnSpcReduction="10000"/>
          </a:bodyPr>
          <a:lstStyle/>
          <a:p>
            <a:pPr marL="228600" indent="-228600" algn="just" defTabSz="914400">
              <a:lnSpc>
                <a:spcPct val="9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a:t>
            </a:r>
            <a:r>
              <a:rPr lang="en-US" sz="2400" b="1" strike="noStrike" spc="-1" dirty="0" smtClean="0">
                <a:solidFill>
                  <a:schemeClr val="lt1"/>
                </a:solidFill>
                <a:latin typeface="Calibri" panose="020F0502020204030204" pitchFamily="34" charset="0"/>
                <a:cs typeface="Calibri" panose="020F0502020204030204" pitchFamily="34" charset="0"/>
              </a:rPr>
              <a:t>Optocoupler</a:t>
            </a:r>
            <a:r>
              <a:rPr lang="en-US" sz="2400" b="0" strike="noStrike" spc="-1" dirty="0" smtClean="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An optocoupler, also known as an </a:t>
            </a:r>
            <a:r>
              <a:rPr lang="en-US" sz="2000" b="0" strike="noStrike" spc="-1" dirty="0" err="1">
                <a:solidFill>
                  <a:schemeClr val="lt1"/>
                </a:solidFill>
                <a:latin typeface="Calibri"/>
              </a:rPr>
              <a:t>opto</a:t>
            </a:r>
            <a:r>
              <a:rPr lang="en-US" sz="2000" b="0" strike="noStrike" spc="-1" dirty="0">
                <a:solidFill>
                  <a:schemeClr val="lt1"/>
                </a:solidFill>
                <a:latin typeface="Calibri"/>
              </a:rPr>
              <a:t>-isolator, is a device that transfers electrical signals between two isolated circuits using light waves, typically emitted by an LED and detected by a photosensitive transistor or diode</a:t>
            </a:r>
            <a:r>
              <a:rPr lang="en-US" sz="2000" b="0" strike="noStrike" spc="-1" dirty="0" smtClean="0">
                <a:solidFill>
                  <a:schemeClr val="lt1"/>
                </a:solidFill>
                <a:latin typeface="Calibri"/>
              </a:rPr>
              <a:t>.</a:t>
            </a:r>
            <a:endParaRPr lang="en-US" sz="2000" b="0" strike="noStrike" spc="-1" dirty="0">
              <a:solidFill>
                <a:schemeClr val="dk1"/>
              </a:solidFill>
              <a:latin typeface="Arial"/>
            </a:endParaRPr>
          </a:p>
          <a:p>
            <a:pPr marL="228600" indent="-228600" algn="just" defTabSz="914400">
              <a:lnSpc>
                <a:spcPct val="100000"/>
              </a:lnSpc>
              <a:spcBef>
                <a:spcPts val="1001"/>
              </a:spcBef>
              <a:buClr>
                <a:srgbClr val="ED7D31"/>
              </a:buClr>
              <a:buFont typeface="Wingdings" charset="2"/>
              <a:buChar char=""/>
              <a:tabLst>
                <a:tab pos="0" algn="l"/>
              </a:tabLst>
            </a:pPr>
            <a:r>
              <a:rPr lang="en-US" sz="2600" b="1"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Application</a:t>
            </a:r>
            <a:endParaRPr lang="en-US" sz="24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10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Isolation: "</a:t>
            </a:r>
            <a:r>
              <a:rPr lang="en-US" sz="2000" b="0" strike="noStrike" spc="-1" dirty="0" err="1">
                <a:solidFill>
                  <a:schemeClr val="lt1"/>
                </a:solidFill>
                <a:latin typeface="Calibri" panose="020F0502020204030204" pitchFamily="34" charset="0"/>
                <a:cs typeface="Calibri" panose="020F0502020204030204" pitchFamily="34" charset="0"/>
              </a:rPr>
              <a:t>Optocouplers</a:t>
            </a:r>
            <a:r>
              <a:rPr lang="en-US" sz="2000" b="0" strike="noStrike" spc="-1" dirty="0">
                <a:solidFill>
                  <a:schemeClr val="lt1"/>
                </a:solidFill>
                <a:latin typeface="Calibri" panose="020F0502020204030204" pitchFamily="34" charset="0"/>
                <a:cs typeface="Calibri" panose="020F0502020204030204" pitchFamily="34" charset="0"/>
              </a:rPr>
              <a:t> provide electrical isolation between circuits, critical for preventing ground loops and ensuring safety."</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Transmission: "They transmit analog or digital signals between circuits, particularly useful in noisy environments or high-voltage systems."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Feedback Circuits: "Used in feedback loops to isolate the feedback path, ensuring stability and performance in power supplies and amplifiers."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Motor Control: "Applied in motor control circuits to provide isolation between control signals and power electronics, minimizing electrical noise."</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800" b="0" strike="noStrike" spc="-1" dirty="0">
              <a:solidFill>
                <a:schemeClr val="dk1"/>
              </a:solidFill>
              <a:latin typeface="Arial"/>
            </a:endParaRPr>
          </a:p>
        </p:txBody>
      </p:sp>
      <p:pic>
        <p:nvPicPr>
          <p:cNvPr id="547" name="Picture 4"/>
          <p:cNvPicPr/>
          <p:nvPr/>
        </p:nvPicPr>
        <p:blipFill>
          <a:blip r:embed="rId2"/>
          <a:stretch/>
        </p:blipFill>
        <p:spPr>
          <a:xfrm>
            <a:off x="8709434" y="1989413"/>
            <a:ext cx="3016126" cy="3657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609480" y="1288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Active Component</a:t>
            </a:r>
            <a:endParaRPr lang="en-US" sz="6000" b="0" strike="noStrike" spc="-1">
              <a:solidFill>
                <a:schemeClr val="dk1"/>
              </a:solidFill>
              <a:latin typeface="Arial"/>
            </a:endParaRPr>
          </a:p>
        </p:txBody>
      </p:sp>
      <p:sp>
        <p:nvSpPr>
          <p:cNvPr id="549" name="PlaceHolder 2"/>
          <p:cNvSpPr>
            <a:spLocks noGrp="1"/>
          </p:cNvSpPr>
          <p:nvPr>
            <p:ph/>
          </p:nvPr>
        </p:nvSpPr>
        <p:spPr>
          <a:xfrm>
            <a:off x="509760" y="1376280"/>
            <a:ext cx="7990920" cy="4870440"/>
          </a:xfrm>
          <a:prstGeom prst="rect">
            <a:avLst/>
          </a:prstGeom>
          <a:noFill/>
          <a:ln w="0">
            <a:noFill/>
          </a:ln>
        </p:spPr>
        <p:txBody>
          <a:bodyPr lIns="0" tIns="0" rIns="0" bIns="0" anchor="t">
            <a:normAutofit fontScale="93550" lnSpcReduction="10000"/>
          </a:bodyPr>
          <a:lstStyle/>
          <a:p>
            <a:pPr marL="228600" indent="-228600" defTabSz="914400">
              <a:lnSpc>
                <a:spcPct val="90000"/>
              </a:lnSpc>
              <a:spcBef>
                <a:spcPts val="1001"/>
              </a:spcBef>
              <a:buClr>
                <a:srgbClr val="ED7D31"/>
              </a:buClr>
              <a:buFont typeface="Wingdings" charset="2"/>
              <a:buChar char=""/>
            </a:pPr>
            <a:r>
              <a:rPr lang="en-US" sz="2400" b="1" strike="noStrike" spc="-1" dirty="0" smtClean="0">
                <a:solidFill>
                  <a:schemeClr val="lt1"/>
                </a:solidFill>
                <a:latin typeface="Calibri"/>
              </a:rPr>
              <a:t> </a:t>
            </a:r>
            <a:r>
              <a:rPr lang="en-US" sz="2600" b="1" strike="noStrike" spc="-1" dirty="0" smtClean="0">
                <a:solidFill>
                  <a:schemeClr val="lt1"/>
                </a:solidFill>
                <a:latin typeface="Calibri" panose="020F0502020204030204" pitchFamily="34" charset="0"/>
                <a:cs typeface="Calibri" panose="020F0502020204030204" pitchFamily="34" charset="0"/>
              </a:rPr>
              <a:t>Hall </a:t>
            </a:r>
            <a:r>
              <a:rPr lang="en-US" sz="2600" b="1" strike="noStrike" spc="-1" dirty="0">
                <a:solidFill>
                  <a:schemeClr val="lt1"/>
                </a:solidFill>
                <a:latin typeface="Calibri" panose="020F0502020204030204" pitchFamily="34" charset="0"/>
                <a:cs typeface="Calibri" panose="020F0502020204030204" pitchFamily="34" charset="0"/>
              </a:rPr>
              <a:t>Effect Sensor</a:t>
            </a:r>
            <a:r>
              <a:rPr lang="en-US" sz="2600" b="0" strike="noStrike" spc="-1" dirty="0">
                <a:solidFill>
                  <a:schemeClr val="lt1"/>
                </a:solidFill>
                <a:latin typeface="Calibri" panose="020F0502020204030204" pitchFamily="34" charset="0"/>
                <a:cs typeface="Calibri" panose="020F0502020204030204" pitchFamily="34" charset="0"/>
              </a:rPr>
              <a:t>:</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a:rPr>
              <a:t>A Hall effect sensor is a transducer that varies its output voltage in response to changes in magnetic field strength. It operates based on the Hall effect phenomenon</a:t>
            </a:r>
            <a:r>
              <a:rPr lang="en-US" sz="2100" b="0" strike="noStrike" spc="-1" dirty="0" smtClean="0">
                <a:solidFill>
                  <a:schemeClr val="lt1"/>
                </a:solidFill>
                <a:latin typeface="Calibri"/>
              </a:rPr>
              <a:t>.</a:t>
            </a:r>
            <a:endParaRPr lang="en-US" sz="2100" b="0" strike="noStrike" spc="-1" dirty="0">
              <a:solidFill>
                <a:schemeClr val="dk1"/>
              </a:solidFill>
              <a:latin typeface="Arial"/>
            </a:endParaRPr>
          </a:p>
          <a:p>
            <a:pPr marL="228600" indent="-228600" defTabSz="914400">
              <a:lnSpc>
                <a:spcPct val="9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a:rPr>
              <a:t> </a:t>
            </a:r>
            <a:r>
              <a:rPr lang="en-US" sz="2600" b="1" strike="noStrike" spc="-1" dirty="0" smtClean="0">
                <a:solidFill>
                  <a:schemeClr val="lt1"/>
                </a:solidFill>
                <a:latin typeface="Calibri" panose="020F0502020204030204" pitchFamily="34" charset="0"/>
                <a:cs typeface="Calibri" panose="020F0502020204030204" pitchFamily="34" charset="0"/>
              </a:rPr>
              <a:t>Applications</a:t>
            </a:r>
            <a:endParaRPr lang="en-US" sz="26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Position and Proximity Sensing: "Hall effect sensors detect nearby magnetic objects, enabling applications like rotary encoders and proximity sensors."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Current Sensing: "They measure magnetic fields generated by current flow, providing non-invasive current sensing in motor control and power monitoring."</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Brushless DC Motor Control: "Used with permanent magnets for feedback in brushless DC motors, allowing precise speed and direction control."</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Speed Measurement: "Hall effect sensors measure rotational speed in gears and wheels, vital for automotive speedometers and industrial machinery."</a:t>
            </a:r>
            <a:endParaRPr lang="en-US" sz="21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2000" b="0" strike="noStrike" spc="-1" dirty="0">
              <a:solidFill>
                <a:schemeClr val="dk1"/>
              </a:solidFill>
              <a:latin typeface="Arial"/>
            </a:endParaRPr>
          </a:p>
        </p:txBody>
      </p:sp>
      <p:pic>
        <p:nvPicPr>
          <p:cNvPr id="550" name="Picture 4" descr="An Introduction to Hall Effect Sensors"/>
          <p:cNvPicPr/>
          <p:nvPr/>
        </p:nvPicPr>
        <p:blipFill>
          <a:blip r:embed="rId2"/>
          <a:stretch/>
        </p:blipFill>
        <p:spPr>
          <a:xfrm>
            <a:off x="8673120" y="1638720"/>
            <a:ext cx="3319200" cy="4295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PlaceHolder 1"/>
          <p:cNvSpPr>
            <a:spLocks noGrp="1"/>
          </p:cNvSpPr>
          <p:nvPr>
            <p:ph type="title"/>
          </p:nvPr>
        </p:nvSpPr>
        <p:spPr>
          <a:xfrm>
            <a:off x="682560" y="1144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Active Component</a:t>
            </a:r>
            <a:endParaRPr lang="en-US" sz="6000" b="0" strike="noStrike" spc="-1" dirty="0">
              <a:solidFill>
                <a:schemeClr val="dk1"/>
              </a:solidFill>
              <a:latin typeface="Arial"/>
            </a:endParaRPr>
          </a:p>
        </p:txBody>
      </p:sp>
      <p:sp>
        <p:nvSpPr>
          <p:cNvPr id="552" name="PlaceHolder 2"/>
          <p:cNvSpPr>
            <a:spLocks noGrp="1"/>
          </p:cNvSpPr>
          <p:nvPr>
            <p:ph/>
          </p:nvPr>
        </p:nvSpPr>
        <p:spPr>
          <a:xfrm>
            <a:off x="609480" y="1348920"/>
            <a:ext cx="7619760" cy="4825080"/>
          </a:xfrm>
          <a:prstGeom prst="rect">
            <a:avLst/>
          </a:prstGeom>
          <a:noFill/>
          <a:ln w="0">
            <a:noFill/>
          </a:ln>
        </p:spPr>
        <p:txBody>
          <a:bodyPr lIns="0" tIns="0" rIns="0" bIns="0" anchor="t">
            <a:normAutofit fontScale="96763"/>
          </a:bodyPr>
          <a:lstStyle/>
          <a:p>
            <a:pPr marL="228600" indent="-228600" defTabSz="914400">
              <a:lnSpc>
                <a:spcPct val="90000"/>
              </a:lnSpc>
              <a:spcBef>
                <a:spcPts val="1001"/>
              </a:spcBef>
              <a:buClr>
                <a:srgbClr val="ED7D31"/>
              </a:buClr>
              <a:buFont typeface="Wingdings" charset="2"/>
              <a:buChar char=""/>
            </a:pPr>
            <a:r>
              <a:rPr lang="en-US" sz="2500" b="1" strike="noStrike" spc="-1" dirty="0" smtClean="0">
                <a:solidFill>
                  <a:schemeClr val="lt1"/>
                </a:solidFill>
                <a:latin typeface="Calibri" panose="020F0502020204030204" pitchFamily="34" charset="0"/>
                <a:cs typeface="Calibri" panose="020F0502020204030204" pitchFamily="34" charset="0"/>
              </a:rPr>
              <a:t> Comparator</a:t>
            </a:r>
            <a:r>
              <a:rPr lang="en-US" sz="2500" b="0" strike="noStrike" spc="-1" dirty="0">
                <a:solidFill>
                  <a:schemeClr val="lt1"/>
                </a:solidFill>
                <a:latin typeface="Calibri" panose="020F0502020204030204" pitchFamily="34" charset="0"/>
                <a:cs typeface="Calibri" panose="020F0502020204030204" pitchFamily="34" charset="0"/>
              </a:rPr>
              <a:t>:</a:t>
            </a:r>
            <a:endParaRPr lang="en-US" sz="25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A comparator is an electronic circuit that compares two voltage inputs and produces an output based on their relative magnitudes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2500" b="1" strike="noStrike" spc="-1" dirty="0" smtClean="0">
                <a:solidFill>
                  <a:schemeClr val="lt1"/>
                </a:solidFill>
                <a:latin typeface="Calibri" panose="020F0502020204030204" pitchFamily="34" charset="0"/>
                <a:cs typeface="Calibri" panose="020F0502020204030204" pitchFamily="34" charset="0"/>
              </a:rPr>
              <a:t> Applications</a:t>
            </a:r>
            <a:endParaRPr lang="en-US" sz="25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Voltage Level Detection: "Comparators detect voltage levels against references, crucial for threshold detection and voltage monitoring."</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Window Detection: "They trigger events based on voltage within predefined ranges, used in temperature control and alarm systems."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Zero Crossing Detection: "Comparators detect zero-crossing points in AC signals, vital for synchronization and phase control in power electronics."</a:t>
            </a:r>
            <a:endParaRPr lang="en-US" sz="21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100" b="0" strike="noStrike" spc="-1" dirty="0">
                <a:solidFill>
                  <a:schemeClr val="lt1"/>
                </a:solidFill>
                <a:latin typeface="Calibri" panose="020F0502020204030204" pitchFamily="34" charset="0"/>
                <a:cs typeface="Calibri" panose="020F0502020204030204" pitchFamily="34" charset="0"/>
              </a:rPr>
              <a:t>Pulse Width Modulation (PWM): "Used in PWM circuits to generate variable-width pulses based on comparison, applied in motor control and power supplies</a:t>
            </a:r>
            <a:r>
              <a:rPr lang="en-US" sz="2100" b="0" strike="noStrike" spc="-1" dirty="0" smtClean="0">
                <a:solidFill>
                  <a:schemeClr val="lt1"/>
                </a:solidFill>
                <a:latin typeface="Calibri" panose="020F0502020204030204" pitchFamily="34" charset="0"/>
                <a:cs typeface="Calibri" panose="020F0502020204030204" pitchFamily="34" charset="0"/>
              </a:rPr>
              <a:t>."</a:t>
            </a:r>
            <a:endParaRPr lang="en-US" sz="2100" b="0" strike="noStrike" spc="-1" dirty="0">
              <a:solidFill>
                <a:schemeClr val="dk1"/>
              </a:solidFill>
              <a:latin typeface="Calibri" panose="020F0502020204030204" pitchFamily="34" charset="0"/>
              <a:cs typeface="Calibri" panose="020F0502020204030204" pitchFamily="34" charset="0"/>
            </a:endParaRPr>
          </a:p>
        </p:txBody>
      </p:sp>
      <p:pic>
        <p:nvPicPr>
          <p:cNvPr id="553" name="Picture 2" descr="Comparator Hysteresis - Circuit Cellar"/>
          <p:cNvPicPr/>
          <p:nvPr/>
        </p:nvPicPr>
        <p:blipFill>
          <a:blip r:embed="rId2"/>
          <a:stretch/>
        </p:blipFill>
        <p:spPr>
          <a:xfrm>
            <a:off x="8564400" y="2444760"/>
            <a:ext cx="3090240" cy="291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7175" y="3152602"/>
            <a:ext cx="10972440" cy="1144800"/>
          </a:xfrm>
        </p:spPr>
        <p:txBody>
          <a:bodyPr/>
          <a:lstStyle/>
          <a:p>
            <a:pPr algn="ctr"/>
            <a:r>
              <a:rPr lang="en-US" sz="6000" b="1" dirty="0" smtClean="0">
                <a:solidFill>
                  <a:schemeClr val="bg1"/>
                </a:solidFill>
                <a:latin typeface="Calibri" panose="020F0502020204030204" pitchFamily="34" charset="0"/>
                <a:cs typeface="Calibri" panose="020F0502020204030204" pitchFamily="34" charset="0"/>
              </a:rPr>
              <a:t>Snubber Circuits</a:t>
            </a:r>
            <a:endParaRPr lang="en-US" sz="6000" b="1" dirty="0">
              <a:solidFill>
                <a:schemeClr val="bg1"/>
              </a:solidFill>
              <a:latin typeface="Calibri" panose="020F0502020204030204" pitchFamily="34" charset="0"/>
              <a:cs typeface="Calibri" panose="020F0502020204030204" pitchFamily="34" charset="0"/>
            </a:endParaRPr>
          </a:p>
        </p:txBody>
      </p:sp>
      <p:sp>
        <p:nvSpPr>
          <p:cNvPr id="4" name="AutoShape 2" descr="Black and white brain logo representing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2"/>
          <a:stretch>
            <a:fillRect/>
          </a:stretch>
        </p:blipFill>
        <p:spPr>
          <a:xfrm>
            <a:off x="8360825" y="1474613"/>
            <a:ext cx="1605446" cy="1603565"/>
          </a:xfrm>
          <a:prstGeom prst="ellipse">
            <a:avLst/>
          </a:prstGeom>
          <a:ln w="63500" cap="rnd">
            <a:solidFill>
              <a:schemeClr val="accent1">
                <a:lumMod val="5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59140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999" y="282653"/>
            <a:ext cx="10972440" cy="1144800"/>
          </a:xfrm>
        </p:spPr>
        <p:txBody>
          <a:bodyPr/>
          <a:lstStyle/>
          <a:p>
            <a:r>
              <a:rPr lang="en-US" sz="6000" b="1" dirty="0">
                <a:solidFill>
                  <a:schemeClr val="bg1"/>
                </a:solidFill>
                <a:latin typeface="Calibri" panose="020F0502020204030204" pitchFamily="34" charset="0"/>
                <a:cs typeface="Calibri" panose="020F0502020204030204" pitchFamily="34" charset="0"/>
              </a:rPr>
              <a:t>What is a Snubber Circuit?</a:t>
            </a:r>
            <a:endParaRPr lang="en-US" sz="6000" dirty="0"/>
          </a:p>
        </p:txBody>
      </p:sp>
      <p:sp>
        <p:nvSpPr>
          <p:cNvPr id="3" name="Subtitle 2"/>
          <p:cNvSpPr>
            <a:spLocks noGrp="1"/>
          </p:cNvSpPr>
          <p:nvPr>
            <p:ph type="subTitle"/>
          </p:nvPr>
        </p:nvSpPr>
        <p:spPr>
          <a:xfrm>
            <a:off x="887240" y="1604519"/>
            <a:ext cx="5839486" cy="4307394"/>
          </a:xfrm>
        </p:spPr>
        <p:txBody>
          <a:bodyPr/>
          <a:lstStyle/>
          <a:p>
            <a:pPr marL="0" indent="0" algn="just">
              <a:buNone/>
            </a:pPr>
            <a:r>
              <a:rPr lang="en-US" sz="2000" dirty="0" smtClean="0">
                <a:solidFill>
                  <a:schemeClr val="bg1"/>
                </a:solidFill>
                <a:latin typeface="Calibri" panose="020F0502020204030204" pitchFamily="34" charset="0"/>
                <a:cs typeface="Calibri" panose="020F0502020204030204" pitchFamily="34" charset="0"/>
              </a:rPr>
              <a:t>A </a:t>
            </a:r>
            <a:r>
              <a:rPr lang="en-US" sz="2000" dirty="0">
                <a:solidFill>
                  <a:schemeClr val="bg1"/>
                </a:solidFill>
                <a:latin typeface="Calibri" panose="020F0502020204030204" pitchFamily="34" charset="0"/>
                <a:cs typeface="Calibri" panose="020F0502020204030204" pitchFamily="34" charset="0"/>
              </a:rPr>
              <a:t>snubber circuit is like a bodyguard for electronic devices, especially diodes. It's made of a resistor and a capacitor, which are connected together and placed near the device they're protecting. Their job is to absorb any sudden spikes in voltage that can happen when the device switches on or off. These spikes can damage the device, but the snubber circuit absorbs them, keeping everything safe.</a:t>
            </a:r>
          </a:p>
        </p:txBody>
      </p:sp>
      <p:pic>
        <p:nvPicPr>
          <p:cNvPr id="5" name="Picture 4"/>
          <p:cNvPicPr>
            <a:picLocks noChangeAspect="1"/>
          </p:cNvPicPr>
          <p:nvPr/>
        </p:nvPicPr>
        <p:blipFill>
          <a:blip r:embed="rId2"/>
          <a:stretch>
            <a:fillRect/>
          </a:stretch>
        </p:blipFill>
        <p:spPr>
          <a:xfrm>
            <a:off x="7560987" y="2317688"/>
            <a:ext cx="3715268" cy="3014804"/>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321833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80" y="174012"/>
            <a:ext cx="10972440" cy="1144800"/>
          </a:xfrm>
        </p:spPr>
        <p:txBody>
          <a:bodyPr/>
          <a:lstStyle/>
          <a:p>
            <a:r>
              <a:rPr lang="en-US" sz="6000" b="1" dirty="0">
                <a:solidFill>
                  <a:schemeClr val="bg1"/>
                </a:solidFill>
                <a:latin typeface="Calibri" panose="020F0502020204030204" pitchFamily="34" charset="0"/>
                <a:cs typeface="Calibri" panose="020F0502020204030204" pitchFamily="34" charset="0"/>
              </a:rPr>
              <a:t>How Does it Work?</a:t>
            </a:r>
            <a:endParaRPr lang="en-US" sz="6000" dirty="0"/>
          </a:p>
        </p:txBody>
      </p:sp>
      <p:sp>
        <p:nvSpPr>
          <p:cNvPr id="3" name="Subtitle 2"/>
          <p:cNvSpPr>
            <a:spLocks noGrp="1"/>
          </p:cNvSpPr>
          <p:nvPr>
            <p:ph type="subTitle"/>
          </p:nvPr>
        </p:nvSpPr>
        <p:spPr>
          <a:xfrm>
            <a:off x="727175" y="1586413"/>
            <a:ext cx="6207779" cy="3977280"/>
          </a:xfrm>
        </p:spPr>
        <p:txBody>
          <a:bodyPr/>
          <a:lstStyle/>
          <a:p>
            <a:pPr marL="0" indent="0" algn="just">
              <a:buNone/>
            </a:pPr>
            <a:r>
              <a:rPr lang="en-US" sz="2400" dirty="0" smtClean="0">
                <a:solidFill>
                  <a:schemeClr val="bg1"/>
                </a:solidFill>
                <a:latin typeface="Calibri" panose="020F0502020204030204" pitchFamily="34" charset="0"/>
                <a:cs typeface="Calibri" panose="020F0502020204030204" pitchFamily="34" charset="0"/>
              </a:rPr>
              <a:t>Imagine </a:t>
            </a:r>
            <a:r>
              <a:rPr lang="en-US" sz="2400" dirty="0">
                <a:solidFill>
                  <a:schemeClr val="bg1"/>
                </a:solidFill>
                <a:latin typeface="Calibri" panose="020F0502020204030204" pitchFamily="34" charset="0"/>
                <a:cs typeface="Calibri" panose="020F0502020204030204" pitchFamily="34" charset="0"/>
              </a:rPr>
              <a:t>you have a water hose and you suddenly turn off the tap. The water in the hose keeps moving and can cause a big splash at the end. The resistor in the snubber circuit acts like a valve, slowing down this "splash" of electricity. The capacitor is like a sponge, soaking up the extra energy from the splash.</a:t>
            </a:r>
          </a:p>
        </p:txBody>
      </p:sp>
      <p:pic>
        <p:nvPicPr>
          <p:cNvPr id="5" name="Picture 4"/>
          <p:cNvPicPr>
            <a:picLocks noChangeAspect="1"/>
          </p:cNvPicPr>
          <p:nvPr/>
        </p:nvPicPr>
        <p:blipFill>
          <a:blip r:embed="rId2"/>
          <a:stretch>
            <a:fillRect/>
          </a:stretch>
        </p:blipFill>
        <p:spPr>
          <a:xfrm>
            <a:off x="7466546" y="2037029"/>
            <a:ext cx="4115374" cy="3526663"/>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4129255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384" y="273600"/>
            <a:ext cx="10839536" cy="1144800"/>
          </a:xfrm>
        </p:spPr>
        <p:txBody>
          <a:bodyPr/>
          <a:lstStyle/>
          <a:p>
            <a:r>
              <a:rPr lang="en-US" sz="6000" b="1" dirty="0">
                <a:solidFill>
                  <a:schemeClr val="bg1"/>
                </a:solidFill>
                <a:latin typeface="Calibri" panose="020F0502020204030204" pitchFamily="34" charset="0"/>
                <a:cs typeface="Calibri" panose="020F0502020204030204" pitchFamily="34" charset="0"/>
              </a:rPr>
              <a:t>Advantages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p>
        </p:txBody>
      </p:sp>
      <p:sp>
        <p:nvSpPr>
          <p:cNvPr id="3" name="Subtitle 2"/>
          <p:cNvSpPr>
            <a:spLocks noGrp="1"/>
          </p:cNvSpPr>
          <p:nvPr>
            <p:ph type="subTitle"/>
          </p:nvPr>
        </p:nvSpPr>
        <p:spPr>
          <a:xfrm>
            <a:off x="609480" y="1604520"/>
            <a:ext cx="6497490" cy="3977280"/>
          </a:xfrm>
        </p:spPr>
        <p:txBody>
          <a:bodyPr/>
          <a:lstStyle/>
          <a:p>
            <a:pPr>
              <a:buClr>
                <a:schemeClr val="accent2"/>
              </a:buClr>
            </a:pPr>
            <a:r>
              <a:rPr lang="en-US" sz="2400" dirty="0" smtClean="0">
                <a:solidFill>
                  <a:schemeClr val="bg1"/>
                </a:solidFill>
                <a:latin typeface="Calibri" panose="020F0502020204030204" pitchFamily="34" charset="0"/>
                <a:cs typeface="Calibri" panose="020F0502020204030204" pitchFamily="34" charset="0"/>
              </a:rPr>
              <a:t>Keeps </a:t>
            </a:r>
            <a:r>
              <a:rPr lang="en-US" sz="2400" dirty="0">
                <a:solidFill>
                  <a:schemeClr val="bg1"/>
                </a:solidFill>
                <a:latin typeface="Calibri" panose="020F0502020204030204" pitchFamily="34" charset="0"/>
                <a:cs typeface="Calibri" panose="020F0502020204030204" pitchFamily="34" charset="0"/>
              </a:rPr>
              <a:t>devices safe from voltage spikes.</a:t>
            </a:r>
          </a:p>
          <a:p>
            <a:pPr>
              <a:buClr>
                <a:schemeClr val="accent2"/>
              </a:buClr>
            </a:pPr>
            <a:r>
              <a:rPr lang="en-US" sz="2400" dirty="0">
                <a:solidFill>
                  <a:schemeClr val="bg1"/>
                </a:solidFill>
                <a:latin typeface="Calibri" panose="020F0502020204030204" pitchFamily="34" charset="0"/>
                <a:cs typeface="Calibri" panose="020F0502020204030204" pitchFamily="34" charset="0"/>
              </a:rPr>
              <a:t>Reduces the risk of things breaking unexpectedly.</a:t>
            </a:r>
          </a:p>
          <a:p>
            <a:pPr>
              <a:buClr>
                <a:schemeClr val="accent2"/>
              </a:buClr>
            </a:pPr>
            <a:r>
              <a:rPr lang="en-US" sz="2400" dirty="0">
                <a:solidFill>
                  <a:schemeClr val="bg1"/>
                </a:solidFill>
                <a:latin typeface="Calibri" panose="020F0502020204030204" pitchFamily="34" charset="0"/>
                <a:cs typeface="Calibri" panose="020F0502020204030204" pitchFamily="34" charset="0"/>
              </a:rPr>
              <a:t>Lessens annoying electromagnetic interference.</a:t>
            </a:r>
          </a:p>
          <a:p>
            <a:pPr>
              <a:buClr>
                <a:schemeClr val="accent2"/>
              </a:buClr>
            </a:pPr>
            <a:r>
              <a:rPr lang="en-US" sz="2400" dirty="0">
                <a:solidFill>
                  <a:schemeClr val="bg1"/>
                </a:solidFill>
                <a:latin typeface="Calibri" panose="020F0502020204030204" pitchFamily="34" charset="0"/>
                <a:cs typeface="Calibri" panose="020F0502020204030204" pitchFamily="34" charset="0"/>
              </a:rPr>
              <a:t>Helps regulate voltage in power supplies.</a:t>
            </a:r>
          </a:p>
          <a:p>
            <a:pPr>
              <a:buClr>
                <a:schemeClr val="accent2"/>
              </a:buClr>
            </a:pPr>
            <a:r>
              <a:rPr lang="en-US" sz="2400" dirty="0">
                <a:solidFill>
                  <a:schemeClr val="bg1"/>
                </a:solidFill>
                <a:latin typeface="Calibri" panose="020F0502020204030204" pitchFamily="34" charset="0"/>
                <a:cs typeface="Calibri" panose="020F0502020204030204" pitchFamily="34" charset="0"/>
              </a:rPr>
              <a:t>Stops devices from making unwanted noise.</a:t>
            </a:r>
          </a:p>
          <a:p>
            <a:pPr>
              <a:buClr>
                <a:schemeClr val="accent2"/>
              </a:buClr>
            </a:pPr>
            <a:endParaRPr lang="en-US" sz="2400" dirty="0">
              <a:solidFill>
                <a:schemeClr val="bg1"/>
              </a:solidFill>
              <a:latin typeface="Calibri" panose="020F0502020204030204" pitchFamily="34" charset="0"/>
              <a:cs typeface="Calibri" panose="020F0502020204030204" pitchFamily="34" charset="0"/>
            </a:endParaRPr>
          </a:p>
        </p:txBody>
      </p:sp>
      <p:pic>
        <p:nvPicPr>
          <p:cNvPr id="4098" name="Picture 2" descr="RC snubber circuit design for triacs - Application 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5753" y="2153659"/>
            <a:ext cx="3533775" cy="2879002"/>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72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bg1"/>
                </a:solidFill>
                <a:latin typeface="Calibri" panose="020F0502020204030204" pitchFamily="34" charset="0"/>
                <a:cs typeface="Calibri" panose="020F0502020204030204" pitchFamily="34" charset="0"/>
              </a:rPr>
              <a:t>Disadvantages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solidFill>
                <a:schemeClr val="bg1"/>
              </a:solidFill>
              <a:latin typeface="Calibri" panose="020F0502020204030204" pitchFamily="34" charset="0"/>
              <a:cs typeface="Calibri" panose="020F0502020204030204" pitchFamily="34" charset="0"/>
            </a:endParaRPr>
          </a:p>
        </p:txBody>
      </p:sp>
      <p:sp>
        <p:nvSpPr>
          <p:cNvPr id="3" name="Subtitle 2"/>
          <p:cNvSpPr>
            <a:spLocks noGrp="1"/>
          </p:cNvSpPr>
          <p:nvPr>
            <p:ph type="subTitle"/>
          </p:nvPr>
        </p:nvSpPr>
        <p:spPr>
          <a:xfrm>
            <a:off x="609480" y="1604519"/>
            <a:ext cx="6977324" cy="4343607"/>
          </a:xfrm>
        </p:spPr>
        <p:txBody>
          <a:bodyPr/>
          <a:lstStyle/>
          <a:p>
            <a:pPr>
              <a:buClr>
                <a:schemeClr val="accent2"/>
              </a:buClr>
            </a:pPr>
            <a:r>
              <a:rPr lang="en-US" sz="2000" dirty="0" smtClean="0">
                <a:solidFill>
                  <a:schemeClr val="bg1"/>
                </a:solidFill>
                <a:latin typeface="Calibri" panose="020F0502020204030204" pitchFamily="34" charset="0"/>
                <a:cs typeface="Calibri" panose="020F0502020204030204" pitchFamily="34" charset="0"/>
              </a:rPr>
              <a:t>Adds </a:t>
            </a:r>
            <a:r>
              <a:rPr lang="en-US" sz="2000" dirty="0">
                <a:solidFill>
                  <a:schemeClr val="bg1"/>
                </a:solidFill>
                <a:latin typeface="Calibri" panose="020F0502020204030204" pitchFamily="34" charset="0"/>
                <a:cs typeface="Calibri" panose="020F0502020204030204" pitchFamily="34" charset="0"/>
              </a:rPr>
              <a:t>some complexity and cost to the circuit.</a:t>
            </a:r>
          </a:p>
          <a:p>
            <a:pPr>
              <a:buClr>
                <a:schemeClr val="accent2"/>
              </a:buClr>
            </a:pPr>
            <a:r>
              <a:rPr lang="en-US" sz="2000" dirty="0">
                <a:solidFill>
                  <a:schemeClr val="bg1"/>
                </a:solidFill>
                <a:latin typeface="Calibri" panose="020F0502020204030204" pitchFamily="34" charset="0"/>
                <a:cs typeface="Calibri" panose="020F0502020204030204" pitchFamily="34" charset="0"/>
              </a:rPr>
              <a:t>Might not work perfectly in all situations.</a:t>
            </a:r>
          </a:p>
          <a:p>
            <a:pPr>
              <a:buClr>
                <a:schemeClr val="accent2"/>
              </a:buClr>
            </a:pPr>
            <a:r>
              <a:rPr lang="en-US" sz="2000" dirty="0">
                <a:solidFill>
                  <a:schemeClr val="bg1"/>
                </a:solidFill>
                <a:latin typeface="Calibri" panose="020F0502020204030204" pitchFamily="34" charset="0"/>
                <a:cs typeface="Calibri" panose="020F0502020204030204" pitchFamily="34" charset="0"/>
              </a:rPr>
              <a:t>Can cause some extra energy loss.</a:t>
            </a:r>
          </a:p>
          <a:p>
            <a:pPr>
              <a:buClr>
                <a:schemeClr val="accent2"/>
              </a:buClr>
            </a:pPr>
            <a:r>
              <a:rPr lang="en-US" sz="2000" dirty="0">
                <a:solidFill>
                  <a:schemeClr val="bg1"/>
                </a:solidFill>
                <a:latin typeface="Calibri" panose="020F0502020204030204" pitchFamily="34" charset="0"/>
                <a:cs typeface="Calibri" panose="020F0502020204030204" pitchFamily="34" charset="0"/>
              </a:rPr>
              <a:t>Choosing the right size of components can be tricky.</a:t>
            </a:r>
          </a:p>
          <a:p>
            <a:pPr>
              <a:buClr>
                <a:schemeClr val="accent2"/>
              </a:buClr>
            </a:pPr>
            <a:r>
              <a:rPr lang="en-US" sz="2000" dirty="0">
                <a:solidFill>
                  <a:schemeClr val="bg1"/>
                </a:solidFill>
                <a:latin typeface="Calibri" panose="020F0502020204030204" pitchFamily="34" charset="0"/>
                <a:cs typeface="Calibri" panose="020F0502020204030204" pitchFamily="34" charset="0"/>
              </a:rPr>
              <a:t>Works better in some situations than others</a:t>
            </a:r>
            <a:r>
              <a:rPr lang="en-US" sz="2000" dirty="0" smtClean="0">
                <a:solidFill>
                  <a:schemeClr val="bg1"/>
                </a:solidFill>
                <a:latin typeface="Calibri" panose="020F0502020204030204" pitchFamily="34" charset="0"/>
                <a:cs typeface="Calibri" panose="020F0502020204030204" pitchFamily="34" charset="0"/>
              </a:rPr>
              <a:t>.</a:t>
            </a:r>
            <a:endParaRPr lang="en-US" sz="2000" dirty="0">
              <a:solidFill>
                <a:schemeClr val="bg1"/>
              </a:solidFill>
              <a:latin typeface="Calibri" panose="020F0502020204030204" pitchFamily="34" charset="0"/>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840301" y="2099688"/>
            <a:ext cx="3910542" cy="3353268"/>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1782380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b="1" dirty="0">
                <a:solidFill>
                  <a:schemeClr val="bg1"/>
                </a:solidFill>
                <a:latin typeface="Calibri" panose="020F0502020204030204" pitchFamily="34" charset="0"/>
                <a:cs typeface="Calibri" panose="020F0502020204030204" pitchFamily="34" charset="0"/>
              </a:rPr>
              <a:t>Applications</a:t>
            </a:r>
            <a:r>
              <a:rPr lang="en-US" sz="6000" b="1" dirty="0" smtClean="0">
                <a:solidFill>
                  <a:schemeClr val="bg1"/>
                </a:solidFill>
                <a:latin typeface="Calibri" panose="020F0502020204030204" pitchFamily="34" charset="0"/>
                <a:cs typeface="Calibri" panose="020F0502020204030204" pitchFamily="34" charset="0"/>
              </a:rPr>
              <a:t>:</a:t>
            </a:r>
            <a:endParaRPr lang="en-US" sz="6000" dirty="0"/>
          </a:p>
        </p:txBody>
      </p:sp>
      <p:sp>
        <p:nvSpPr>
          <p:cNvPr id="3" name="Subtitle 2"/>
          <p:cNvSpPr>
            <a:spLocks noGrp="1"/>
          </p:cNvSpPr>
          <p:nvPr>
            <p:ph type="subTitle"/>
          </p:nvPr>
        </p:nvSpPr>
        <p:spPr>
          <a:xfrm>
            <a:off x="609480" y="1604520"/>
            <a:ext cx="6144405" cy="3977280"/>
          </a:xfrm>
        </p:spPr>
        <p:txBody>
          <a:bodyPr/>
          <a:lstStyle/>
          <a:p>
            <a:pPr algn="just">
              <a:buClr>
                <a:schemeClr val="accent2"/>
              </a:buClr>
            </a:pPr>
            <a:r>
              <a:rPr lang="en-US" sz="2400" dirty="0" smtClean="0">
                <a:solidFill>
                  <a:schemeClr val="bg1"/>
                </a:solidFill>
                <a:latin typeface="Calibri" panose="020F0502020204030204" pitchFamily="34" charset="0"/>
                <a:cs typeface="Calibri" panose="020F0502020204030204" pitchFamily="34" charset="0"/>
              </a:rPr>
              <a:t>Protecting </a:t>
            </a:r>
            <a:r>
              <a:rPr lang="en-US" sz="2400" dirty="0">
                <a:solidFill>
                  <a:schemeClr val="bg1"/>
                </a:solidFill>
                <a:latin typeface="Calibri" panose="020F0502020204030204" pitchFamily="34" charset="0"/>
                <a:cs typeface="Calibri" panose="020F0502020204030204" pitchFamily="34" charset="0"/>
              </a:rPr>
              <a:t>motors from damage in machines.</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Keeping audio systems stable and quiet.</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Safeguarding solar power systems from sunlight changes.</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Ensuring UPS systems switch smoothly.</a:t>
            </a:r>
          </a:p>
          <a:p>
            <a:pPr algn="just">
              <a:buClr>
                <a:schemeClr val="accent2"/>
              </a:buClr>
            </a:pPr>
            <a:r>
              <a:rPr lang="en-US" sz="2400" dirty="0">
                <a:solidFill>
                  <a:schemeClr val="bg1"/>
                </a:solidFill>
                <a:latin typeface="Calibri" panose="020F0502020204030204" pitchFamily="34" charset="0"/>
                <a:cs typeface="Calibri" panose="020F0502020204030204" pitchFamily="34" charset="0"/>
              </a:rPr>
              <a:t>Helping power converters work well, like in chargers</a:t>
            </a:r>
            <a:r>
              <a:rPr lang="en-US" sz="2400" dirty="0" smtClean="0">
                <a:solidFill>
                  <a:schemeClr val="bg1"/>
                </a:solidFill>
                <a:latin typeface="Calibri" panose="020F0502020204030204" pitchFamily="34" charset="0"/>
                <a:cs typeface="Calibri" panose="020F0502020204030204" pitchFamily="34" charset="0"/>
              </a:rPr>
              <a:t>.</a:t>
            </a:r>
            <a:endParaRPr lang="en-US" sz="2400" dirty="0">
              <a:solidFill>
                <a:schemeClr val="bg1"/>
              </a:solidFill>
              <a:latin typeface="Calibri" panose="020F0502020204030204" pitchFamily="34" charset="0"/>
              <a:cs typeface="Calibri" panose="020F0502020204030204" pitchFamily="34" charset="0"/>
            </a:endParaRPr>
          </a:p>
        </p:txBody>
      </p:sp>
      <p:pic>
        <p:nvPicPr>
          <p:cNvPr id="5124" name="Picture 4" descr="Electrical Technology - Wiring Diagram of Solar Panels UPS Battery Load Fan  TV Fans Charge Controller | Faceboo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2194" y="2091350"/>
            <a:ext cx="3603279" cy="3399915"/>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04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4" name="PlaceHolder 1"/>
          <p:cNvSpPr>
            <a:spLocks noGrp="1"/>
          </p:cNvSpPr>
          <p:nvPr>
            <p:ph type="title"/>
          </p:nvPr>
        </p:nvSpPr>
        <p:spPr>
          <a:xfrm>
            <a:off x="927720" y="1649880"/>
            <a:ext cx="10972080" cy="1530360"/>
          </a:xfrm>
          <a:prstGeom prst="rect">
            <a:avLst/>
          </a:prstGeom>
          <a:noFill/>
          <a:ln w="0">
            <a:noFill/>
          </a:ln>
        </p:spPr>
        <p:txBody>
          <a:bodyPr lIns="0" tIns="0" rIns="0" bIns="0" anchor="ctr">
            <a:noAutofit/>
          </a:bodyPr>
          <a:lstStyle/>
          <a:p>
            <a:pPr indent="0" algn="ctr" defTabSz="914400">
              <a:lnSpc>
                <a:spcPct val="90000"/>
              </a:lnSpc>
              <a:buNone/>
            </a:pPr>
            <a:r>
              <a:rPr lang="en-US" sz="6000" b="1" strike="noStrike" spc="-1">
                <a:solidFill>
                  <a:schemeClr val="lt1"/>
                </a:solidFill>
                <a:latin typeface="Calibri"/>
              </a:rPr>
              <a:t>Detailed Explanation On Diodes</a:t>
            </a:r>
            <a:endParaRPr lang="en-US" sz="6000" b="0" strike="noStrike" spc="-1">
              <a:solidFill>
                <a:schemeClr val="dk1"/>
              </a:solidFill>
              <a:latin typeface="Arial"/>
            </a:endParaRPr>
          </a:p>
        </p:txBody>
      </p:sp>
      <p:sp>
        <p:nvSpPr>
          <p:cNvPr id="555" name="Picture 4"/>
          <p:cNvSpPr/>
          <p:nvPr/>
        </p:nvSpPr>
        <p:spPr>
          <a:xfrm>
            <a:off x="168840" y="321120"/>
            <a:ext cx="1831680" cy="1724760"/>
          </a:xfrm>
          <a:prstGeom prst="ellipse">
            <a:avLst/>
          </a:prstGeom>
          <a:blipFill rotWithShape="0">
            <a:blip r:embed="rId2"/>
            <a:srcRect/>
            <a:stretch/>
          </a:blipFill>
          <a:ln w="63500" cap="rnd">
            <a:solidFill>
              <a:srgbClr val="ED7D3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pic>
        <p:nvPicPr>
          <p:cNvPr id="556" name="Picture 5"/>
          <p:cNvPicPr/>
          <p:nvPr/>
        </p:nvPicPr>
        <p:blipFill>
          <a:blip r:embed="rId3"/>
          <a:stretch/>
        </p:blipFill>
        <p:spPr>
          <a:xfrm>
            <a:off x="1891080" y="3266280"/>
            <a:ext cx="9045720" cy="2465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7" name="Picture 2"/>
          <p:cNvPicPr/>
          <p:nvPr/>
        </p:nvPicPr>
        <p:blipFill>
          <a:blip r:embed="rId2"/>
          <a:stretch/>
        </p:blipFill>
        <p:spPr>
          <a:xfrm>
            <a:off x="742320" y="1575360"/>
            <a:ext cx="5160240" cy="4426920"/>
          </a:xfrm>
          <a:prstGeom prst="rect">
            <a:avLst/>
          </a:prstGeom>
          <a:ln w="88900" cap="sq">
            <a:solidFill>
              <a:srgbClr val="ED7D31"/>
            </a:solidFill>
            <a:miter/>
          </a:ln>
          <a:effectLst>
            <a:innerShdw blurRad="76200">
              <a:srgbClr val="000000"/>
            </a:innerShdw>
          </a:effectLst>
        </p:spPr>
      </p:pic>
      <p:sp>
        <p:nvSpPr>
          <p:cNvPr id="478" name="TextBox 3"/>
          <p:cNvSpPr/>
          <p:nvPr/>
        </p:nvSpPr>
        <p:spPr>
          <a:xfrm>
            <a:off x="588600" y="351360"/>
            <a:ext cx="10119240" cy="8211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4800" b="1" strike="noStrike" spc="-1">
                <a:solidFill>
                  <a:schemeClr val="lt1"/>
                </a:solidFill>
                <a:latin typeface="Calibri"/>
              </a:rPr>
              <a:t>Classification of Electronic Components</a:t>
            </a:r>
            <a:endParaRPr lang="en-US" sz="4800" b="0" strike="noStrike" spc="-1">
              <a:solidFill>
                <a:srgbClr val="000000"/>
              </a:solidFill>
              <a:latin typeface="Arial"/>
            </a:endParaRPr>
          </a:p>
        </p:txBody>
      </p:sp>
      <p:pic>
        <p:nvPicPr>
          <p:cNvPr id="479" name="Picture 2" descr="ActivePassive2.jpg"/>
          <p:cNvPicPr/>
          <p:nvPr/>
        </p:nvPicPr>
        <p:blipFill>
          <a:blip r:embed="rId3"/>
          <a:stretch/>
        </p:blipFill>
        <p:spPr>
          <a:xfrm>
            <a:off x="6348240" y="1575360"/>
            <a:ext cx="4877640" cy="4426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 name="PlaceHolder 1"/>
          <p:cNvSpPr>
            <a:spLocks noGrp="1"/>
          </p:cNvSpPr>
          <p:nvPr>
            <p:ph type="title"/>
          </p:nvPr>
        </p:nvSpPr>
        <p:spPr>
          <a:xfrm>
            <a:off x="515880" y="273600"/>
            <a:ext cx="1129176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What is Diode ?</a:t>
            </a:r>
            <a:endParaRPr lang="en-US" sz="6000" b="0" strike="noStrike" spc="-1" dirty="0">
              <a:solidFill>
                <a:schemeClr val="dk1"/>
              </a:solidFill>
              <a:latin typeface="Arial"/>
            </a:endParaRPr>
          </a:p>
        </p:txBody>
      </p:sp>
      <p:sp>
        <p:nvSpPr>
          <p:cNvPr id="560" name="PlaceHolder 2"/>
          <p:cNvSpPr>
            <a:spLocks noGrp="1"/>
          </p:cNvSpPr>
          <p:nvPr>
            <p:ph/>
          </p:nvPr>
        </p:nvSpPr>
        <p:spPr>
          <a:xfrm>
            <a:off x="515880" y="2009880"/>
            <a:ext cx="7640640" cy="3340440"/>
          </a:xfrm>
          <a:prstGeom prst="rect">
            <a:avLst/>
          </a:prstGeom>
          <a:noFill/>
          <a:ln w="0">
            <a:noFill/>
          </a:ln>
        </p:spPr>
        <p:txBody>
          <a:bodyPr lIns="0" tIns="0" rIns="0" bIns="0" anchor="t">
            <a:normAutofit fontScale="97836" lnSpcReduction="10000"/>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 </a:t>
            </a:r>
            <a:r>
              <a:rPr lang="en-US" sz="2000" b="1" strike="noStrike" spc="-1" dirty="0">
                <a:solidFill>
                  <a:schemeClr val="lt1"/>
                </a:solidFill>
                <a:latin typeface="Calibri" panose="020F0502020204030204" pitchFamily="34" charset="0"/>
                <a:cs typeface="Calibri" panose="020F0502020204030204" pitchFamily="34" charset="0"/>
              </a:rPr>
              <a:t>diode</a:t>
            </a:r>
            <a:r>
              <a:rPr lang="en-US" sz="2000" b="0" strike="noStrike" spc="-1" dirty="0">
                <a:solidFill>
                  <a:schemeClr val="lt1"/>
                </a:solidFill>
                <a:latin typeface="Calibri" panose="020F0502020204030204" pitchFamily="34" charset="0"/>
                <a:cs typeface="Calibri" panose="020F0502020204030204" pitchFamily="34" charset="0"/>
              </a:rPr>
              <a:t> is a semiconductor device that essentially acts as a one-way switch for current. It allows current to flow easily in one direction, but severely restricts current from flowing in the opposite direction.</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Diodes are also known as </a:t>
            </a:r>
            <a:r>
              <a:rPr lang="en-US" sz="2000" b="1" strike="noStrike" spc="-1" dirty="0">
                <a:solidFill>
                  <a:schemeClr val="lt1"/>
                </a:solidFill>
                <a:latin typeface="Calibri" panose="020F0502020204030204" pitchFamily="34" charset="0"/>
                <a:cs typeface="Calibri" panose="020F0502020204030204" pitchFamily="34" charset="0"/>
              </a:rPr>
              <a:t>rectifiers</a:t>
            </a:r>
            <a:r>
              <a:rPr lang="en-US" sz="2000" b="0" strike="noStrike" spc="-1" dirty="0">
                <a:solidFill>
                  <a:schemeClr val="lt1"/>
                </a:solidFill>
                <a:latin typeface="Calibri" panose="020F0502020204030204" pitchFamily="34" charset="0"/>
                <a:cs typeface="Calibri" panose="020F0502020204030204" pitchFamily="34" charset="0"/>
              </a:rPr>
              <a:t> because they change alternating current (ac) into pulsating direct current (dc). Diodes are rated according to their type, voltage, and current capacity.</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Diodes have polarity, determined by an </a:t>
            </a:r>
            <a:r>
              <a:rPr lang="en-US" sz="2000" b="1" strike="noStrike" spc="-1" dirty="0">
                <a:solidFill>
                  <a:schemeClr val="lt1"/>
                </a:solidFill>
                <a:latin typeface="Calibri" panose="020F0502020204030204" pitchFamily="34" charset="0"/>
                <a:cs typeface="Calibri" panose="020F0502020204030204" pitchFamily="34" charset="0"/>
              </a:rPr>
              <a:t>anode</a:t>
            </a:r>
            <a:r>
              <a:rPr lang="en-US" sz="2000" b="0" strike="noStrike" spc="-1" dirty="0">
                <a:solidFill>
                  <a:schemeClr val="lt1"/>
                </a:solidFill>
                <a:latin typeface="Calibri" panose="020F0502020204030204" pitchFamily="34" charset="0"/>
                <a:cs typeface="Calibri" panose="020F0502020204030204" pitchFamily="34" charset="0"/>
              </a:rPr>
              <a:t> (positive lead) and </a:t>
            </a:r>
            <a:r>
              <a:rPr lang="en-US" sz="2000" b="1" strike="noStrike" spc="-1" dirty="0">
                <a:solidFill>
                  <a:schemeClr val="lt1"/>
                </a:solidFill>
                <a:latin typeface="Calibri" panose="020F0502020204030204" pitchFamily="34" charset="0"/>
                <a:cs typeface="Calibri" panose="020F0502020204030204" pitchFamily="34" charset="0"/>
              </a:rPr>
              <a:t>cathode</a:t>
            </a:r>
            <a:r>
              <a:rPr lang="en-US" sz="2000" b="0" strike="noStrike" spc="-1" dirty="0">
                <a:solidFill>
                  <a:schemeClr val="lt1"/>
                </a:solidFill>
                <a:latin typeface="Calibri" panose="020F0502020204030204" pitchFamily="34" charset="0"/>
                <a:cs typeface="Calibri" panose="020F0502020204030204" pitchFamily="34" charset="0"/>
              </a:rPr>
              <a:t> (negative lead). Most diodes allow current to flow only when positive voltage is applied to the anode. </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61" name="Picture 3"/>
          <p:cNvPicPr/>
          <p:nvPr/>
        </p:nvPicPr>
        <p:blipFill>
          <a:blip r:embed="rId2"/>
          <a:stretch/>
        </p:blipFill>
        <p:spPr>
          <a:xfrm>
            <a:off x="8628120" y="2227320"/>
            <a:ext cx="2872080" cy="2929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 name="PlaceHolder 1"/>
          <p:cNvSpPr>
            <a:spLocks noGrp="1"/>
          </p:cNvSpPr>
          <p:nvPr>
            <p:ph type="title"/>
          </p:nvPr>
        </p:nvSpPr>
        <p:spPr>
          <a:xfrm>
            <a:off x="528120" y="1800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Formation of P-N Junction</a:t>
            </a:r>
            <a:endParaRPr lang="en-US" sz="6000" b="0" strike="noStrike" spc="-1" dirty="0">
              <a:solidFill>
                <a:schemeClr val="dk1"/>
              </a:solidFill>
              <a:latin typeface="Arial"/>
            </a:endParaRPr>
          </a:p>
        </p:txBody>
      </p:sp>
      <p:sp>
        <p:nvSpPr>
          <p:cNvPr id="563" name="PlaceHolder 2"/>
          <p:cNvSpPr>
            <a:spLocks noGrp="1"/>
          </p:cNvSpPr>
          <p:nvPr>
            <p:ph/>
          </p:nvPr>
        </p:nvSpPr>
        <p:spPr>
          <a:xfrm>
            <a:off x="528120" y="1695857"/>
            <a:ext cx="7529464" cy="460512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a:rPr>
              <a:t>To create a P-N junction, we start with a thin p-type silicon semiconductor sheet and introduce a small amount of pentavalent impurity, transforming part of the material into n-type silicon. This process establishes both p-type and n-type regions within the sheet, delineated by the junction between them. Subsequently, two fundamental processes ensue: diffusion and drift. During diffusion, holes from the p-side and electrons from the n-side migrate across the junction, driven by disparities in their concentrations, thereby generating a diffusion current. As this occurs, an accumulation of ionized donors on the n-side and acceptors on the p-side gives rise to a depletion region. In this region, a layer of positive charge forms on the n-side, while a negative charge layer forms on the p-side, establishing an electric field. This electric field induces drift, whereby electrons move from the p-side to the n-side against the diffusion current, maintaining equilibrium within the junction.</a:t>
            </a:r>
            <a:endParaRPr lang="en-US" sz="2000" b="0" strike="noStrike" spc="-1" dirty="0">
              <a:solidFill>
                <a:schemeClr val="dk1"/>
              </a:solidFill>
              <a:latin typeface="Arial"/>
            </a:endParaRPr>
          </a:p>
        </p:txBody>
      </p:sp>
      <p:pic>
        <p:nvPicPr>
          <p:cNvPr id="564" name="Picture 3"/>
          <p:cNvPicPr/>
          <p:nvPr/>
        </p:nvPicPr>
        <p:blipFill>
          <a:blip r:embed="rId2"/>
          <a:stretch/>
        </p:blipFill>
        <p:spPr>
          <a:xfrm>
            <a:off x="8365320" y="1992960"/>
            <a:ext cx="3315600" cy="3256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763560" y="237240"/>
            <a:ext cx="10972080" cy="112032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Forward Bias</a:t>
            </a:r>
            <a:endParaRPr lang="en-US" sz="6000" b="0" strike="noStrike" spc="-1" dirty="0">
              <a:solidFill>
                <a:schemeClr val="dk1"/>
              </a:solidFill>
              <a:latin typeface="Arial"/>
            </a:endParaRPr>
          </a:p>
        </p:txBody>
      </p:sp>
      <p:sp>
        <p:nvSpPr>
          <p:cNvPr id="566" name="PlaceHolder 2"/>
          <p:cNvSpPr>
            <a:spLocks noGrp="1"/>
          </p:cNvSpPr>
          <p:nvPr>
            <p:ph/>
          </p:nvPr>
        </p:nvSpPr>
        <p:spPr>
          <a:xfrm>
            <a:off x="609480" y="1604520"/>
            <a:ext cx="7148880" cy="4587840"/>
          </a:xfrm>
          <a:prstGeom prst="rect">
            <a:avLst/>
          </a:prstGeom>
          <a:noFill/>
          <a:ln w="0">
            <a:noFill/>
          </a:ln>
        </p:spPr>
        <p:txBody>
          <a:bodyPr lIns="0" tIns="0" rIns="0" bIns="0" anchor="t">
            <a:normAutofit fontScale="98192"/>
          </a:bodyPr>
          <a:lstStyle/>
          <a:p>
            <a:pPr marL="0" indent="0" algn="just" defTabSz="914400">
              <a:lnSpc>
                <a:spcPct val="90000"/>
              </a:lnSpc>
              <a:spcBef>
                <a:spcPts val="1001"/>
              </a:spcBef>
              <a:buClr>
                <a:srgbClr val="ED7D31"/>
              </a:buClr>
              <a:buNone/>
            </a:pPr>
            <a:r>
              <a:rPr lang="en-US" sz="2400" b="0" strike="noStrike" spc="-1" dirty="0">
                <a:solidFill>
                  <a:schemeClr val="lt1"/>
                </a:solidFill>
                <a:latin typeface="Calibri"/>
              </a:rPr>
              <a:t>When the p-type is connected to the battery’s positive terminal and the n-type to the negative terminal, then the P-N junction is said to be forward-biased. When the P-N junction is forward biased, the built-in electric field at the P-N junction and the applied electric field are in opposite directions. When both the electric fields add up, the resultant electric field has a magnitude lesser than the built-in electric field. This results in a less resistive and thinner depletion region. The depletion region’s resistance becomes negligible when the applied voltage is large. In silicon, at the voltage of 0.6 V, the resistance of the depletion region becomes completely negligible, and the current flows across it unimpeded.</a:t>
            </a:r>
            <a:endParaRPr lang="en-US" sz="2400" b="0" strike="noStrike" spc="-1" dirty="0">
              <a:solidFill>
                <a:schemeClr val="dk1"/>
              </a:solidFill>
              <a:latin typeface="Arial"/>
            </a:endParaRPr>
          </a:p>
        </p:txBody>
      </p:sp>
      <p:pic>
        <p:nvPicPr>
          <p:cNvPr id="567" name="Picture 3"/>
          <p:cNvPicPr/>
          <p:nvPr/>
        </p:nvPicPr>
        <p:blipFill>
          <a:blip r:embed="rId2"/>
          <a:stretch/>
        </p:blipFill>
        <p:spPr>
          <a:xfrm>
            <a:off x="8102880" y="1994760"/>
            <a:ext cx="3478680" cy="3429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 name="PlaceHolder 1"/>
          <p:cNvSpPr>
            <a:spLocks noGrp="1"/>
          </p:cNvSpPr>
          <p:nvPr>
            <p:ph type="title"/>
          </p:nvPr>
        </p:nvSpPr>
        <p:spPr>
          <a:xfrm>
            <a:off x="654840" y="199080"/>
            <a:ext cx="10972080" cy="101052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Reverse Bias</a:t>
            </a:r>
            <a:endParaRPr lang="en-US" sz="6000" b="0" strike="noStrike" spc="-1">
              <a:solidFill>
                <a:schemeClr val="dk1"/>
              </a:solidFill>
              <a:latin typeface="Arial"/>
            </a:endParaRPr>
          </a:p>
        </p:txBody>
      </p:sp>
      <p:sp>
        <p:nvSpPr>
          <p:cNvPr id="569" name="PlaceHolder 2"/>
          <p:cNvSpPr>
            <a:spLocks noGrp="1"/>
          </p:cNvSpPr>
          <p:nvPr>
            <p:ph/>
          </p:nvPr>
        </p:nvSpPr>
        <p:spPr>
          <a:xfrm>
            <a:off x="654840" y="2397012"/>
            <a:ext cx="7266600" cy="269748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When the p-type is connected to the battery’s negative terminal and the n-type is connected to the positive side, the P-N junction is reverse biased. In this case, the built-in electric field and the applied electric field are in the same direction. When the two fields are added, the resultant electric field is in the same direction as the built-in electric field, creating a more resistive, thicker depletion region. The depletion region becomes more resistive and thicker if the applied voltage becomes larger.</a:t>
            </a:r>
            <a:endParaRPr lang="en-US" sz="2000" b="0" strike="noStrike" spc="-1" dirty="0">
              <a:solidFill>
                <a:schemeClr val="dk1"/>
              </a:solidFill>
              <a:latin typeface="Arial"/>
            </a:endParaRPr>
          </a:p>
        </p:txBody>
      </p:sp>
      <p:pic>
        <p:nvPicPr>
          <p:cNvPr id="570" name="Picture 3"/>
          <p:cNvPicPr/>
          <p:nvPr/>
        </p:nvPicPr>
        <p:blipFill>
          <a:blip r:embed="rId2"/>
          <a:stretch/>
        </p:blipFill>
        <p:spPr>
          <a:xfrm>
            <a:off x="8310960" y="2264760"/>
            <a:ext cx="3433320" cy="26510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58480"/>
            <a:ext cx="10972080" cy="1144440"/>
          </a:xfrm>
          <a:prstGeom prst="rect">
            <a:avLst/>
          </a:prstGeom>
          <a:noFill/>
          <a:ln w="0">
            <a:noFill/>
          </a:ln>
        </p:spPr>
        <p:txBody>
          <a:bodyPr lIns="0" tIns="0" rIns="0" bIns="0" anchor="ctr">
            <a:noAutofit/>
          </a:bodyPr>
          <a:lstStyle/>
          <a:p>
            <a:pPr indent="0" defTabSz="914400">
              <a:lnSpc>
                <a:spcPct val="90000"/>
              </a:lnSpc>
              <a:buNone/>
            </a:pPr>
            <a:r>
              <a:rPr lang="en-US" sz="4800" b="1" strike="noStrike" spc="-1">
                <a:solidFill>
                  <a:schemeClr val="lt1"/>
                </a:solidFill>
                <a:latin typeface="Calibri"/>
              </a:rPr>
              <a:t>V-I Characteristics of P-N Junction Diode:</a:t>
            </a:r>
            <a:endParaRPr lang="en-US" sz="4800" b="0" strike="noStrike" spc="-1">
              <a:solidFill>
                <a:schemeClr val="dk1"/>
              </a:solidFill>
              <a:latin typeface="Arial"/>
            </a:endParaRPr>
          </a:p>
        </p:txBody>
      </p:sp>
      <p:sp>
        <p:nvSpPr>
          <p:cNvPr id="572" name="PlaceHolder 2"/>
          <p:cNvSpPr>
            <a:spLocks noGrp="1"/>
          </p:cNvSpPr>
          <p:nvPr>
            <p:ph/>
          </p:nvPr>
        </p:nvSpPr>
        <p:spPr>
          <a:xfrm>
            <a:off x="464625" y="1402920"/>
            <a:ext cx="8670322" cy="5196240"/>
          </a:xfrm>
          <a:prstGeom prst="rect">
            <a:avLst/>
          </a:prstGeom>
          <a:noFill/>
          <a:ln w="0">
            <a:noFill/>
          </a:ln>
        </p:spPr>
        <p:txBody>
          <a:bodyPr lIns="0" tIns="0" rIns="0" bIns="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The V-I characteristics of a P-N junction diode depict its behavior concerning voltage and current. It is represented as a curve with voltage on the x-axis and current on the y-axis. The curve delineates three operating regions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Zero Bias:</a:t>
            </a:r>
            <a:r>
              <a:rPr lang="en-US" sz="2000" b="0" strike="noStrike" spc="-1" dirty="0">
                <a:solidFill>
                  <a:schemeClr val="lt1"/>
                </a:solidFill>
                <a:latin typeface="Calibri" panose="020F0502020204030204" pitchFamily="34" charset="0"/>
                <a:cs typeface="Calibri" panose="020F0502020204030204" pitchFamily="34" charset="0"/>
              </a:rPr>
              <a:t> In this state, no external voltage is applied, and the potential barrier at the junction prevents current flow</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Forward Bias:</a:t>
            </a:r>
            <a:r>
              <a:rPr lang="en-US" sz="2000" b="0" strike="noStrike" spc="-1" dirty="0">
                <a:solidFill>
                  <a:schemeClr val="lt1"/>
                </a:solidFill>
                <a:latin typeface="Calibri" panose="020F0502020204030204" pitchFamily="34" charset="0"/>
                <a:cs typeface="Calibri" panose="020F0502020204030204" pitchFamily="34" charset="0"/>
              </a:rPr>
              <a:t> When the diode is forward biased, the p-type terminal connects to the positive voltage, reducing the potential barrier. For silicon diodes, this occurs at around 0.7 V, and for germanium diodes, at approximately 0.3 V, enabling current flow</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Reverse Bias:</a:t>
            </a:r>
            <a:r>
              <a:rPr lang="en-US" sz="2000" b="0" strike="noStrike" spc="-1" dirty="0">
                <a:solidFill>
                  <a:schemeClr val="lt1"/>
                </a:solidFill>
                <a:latin typeface="Calibri" panose="020F0502020204030204" pitchFamily="34" charset="0"/>
                <a:cs typeface="Calibri" panose="020F0502020204030204" pitchFamily="34" charset="0"/>
              </a:rPr>
              <a:t> Here, the p-type terminal connects to the negative voltage, increasing the potential barrier, hindering current flow. Initially, a reverse saturation current flows due to minority carriers present in the junction</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During forward bias, the current gradually increases, initially non-linearly as the voltage overcomes the barrier, then sharply linearly. In reverse bias, the potential barrier increases, and excessive voltage may lead to breakdown, potentially damaging the diode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73" name="Picture 3"/>
          <p:cNvPicPr/>
          <p:nvPr/>
        </p:nvPicPr>
        <p:blipFill>
          <a:blip r:embed="rId2"/>
          <a:stretch/>
        </p:blipFill>
        <p:spPr>
          <a:xfrm>
            <a:off x="9365453" y="1901053"/>
            <a:ext cx="2648496" cy="37198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 name="PlaceHolder 1"/>
          <p:cNvSpPr>
            <a:spLocks noGrp="1"/>
          </p:cNvSpPr>
          <p:nvPr>
            <p:ph type="title"/>
          </p:nvPr>
        </p:nvSpPr>
        <p:spPr>
          <a:xfrm>
            <a:off x="609480" y="193320"/>
            <a:ext cx="10972080" cy="1144440"/>
          </a:xfrm>
          <a:prstGeom prst="rect">
            <a:avLst/>
          </a:prstGeom>
          <a:noFill/>
          <a:ln w="0">
            <a:noFill/>
          </a:ln>
        </p:spPr>
        <p:txBody>
          <a:bodyPr lIns="0" tIns="0" rIns="0" bIns="0" anchor="ctr">
            <a:noAutofit/>
          </a:bodyPr>
          <a:lstStyle/>
          <a:p>
            <a:pPr indent="0" defTabSz="914400">
              <a:lnSpc>
                <a:spcPct val="90000"/>
              </a:lnSpc>
              <a:buNone/>
            </a:pPr>
            <a:r>
              <a:rPr lang="en-US" sz="4000" b="1" strike="noStrike" spc="-1">
                <a:solidFill>
                  <a:schemeClr val="lt1"/>
                </a:solidFill>
                <a:latin typeface="Calibri"/>
              </a:rPr>
              <a:t>Metal-Oxide-Semiconductor Field-Effect Transistors)</a:t>
            </a:r>
            <a:endParaRPr lang="en-US" sz="4000" b="0" strike="noStrike" spc="-1">
              <a:solidFill>
                <a:schemeClr val="dk1"/>
              </a:solidFill>
              <a:latin typeface="Arial"/>
            </a:endParaRPr>
          </a:p>
        </p:txBody>
      </p:sp>
      <p:sp>
        <p:nvSpPr>
          <p:cNvPr id="575" name="PlaceHolder 2"/>
          <p:cNvSpPr>
            <a:spLocks noGrp="1"/>
          </p:cNvSpPr>
          <p:nvPr>
            <p:ph/>
          </p:nvPr>
        </p:nvSpPr>
        <p:spPr>
          <a:xfrm>
            <a:off x="609480" y="1448554"/>
            <a:ext cx="7692120" cy="4988114"/>
          </a:xfrm>
          <a:prstGeom prst="rect">
            <a:avLst/>
          </a:prstGeom>
          <a:noFill/>
          <a:ln w="0">
            <a:noFill/>
          </a:ln>
        </p:spPr>
        <p:txBody>
          <a:bodyPr lIns="0" tIns="0" rIns="0" bIns="0" anchor="t">
            <a:normAutofit fontScale="99265"/>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MOSFETs are semiconductor devices with three terminals: source, drain, and gate. They function as voltage-controlled switches or amplifiers and are crucial components in electronic circuits. MOSFETs come in depletion-type or enhancement-type, and can be p-channel or n-channel, depending on charge carrier type. Despite structural differences, all MOSFETs modulate an electric field within the semiconductor to control current flow between the terminals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Regions Of MOSFETS</a:t>
            </a:r>
            <a:r>
              <a:rPr lang="en-US" sz="2400" b="1" strike="noStrike" spc="-1" dirty="0" smtClean="0">
                <a:solidFill>
                  <a:schemeClr val="lt1"/>
                </a:solidFill>
                <a:latin typeface="Calibri" panose="020F0502020204030204" pitchFamily="34" charset="0"/>
                <a:cs typeface="Calibri" panose="020F0502020204030204" pitchFamily="34" charset="0"/>
              </a:rPr>
              <a:t>:</a:t>
            </a:r>
            <a:endParaRPr lang="en-US" sz="3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Cut-Off Region: The MOSFET is off with no current flow, acting as an open switch suitable for electronic switching applications.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Ohmic or Linear Region: In this region, the MOSFET operates as an amplifier, with current (IDS) increasing linearly with voltage (VDS).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Saturation Region: MOSFETs maintain constant IDS despite increasing VDS, behaving like a closed switch after reaching pinch-off voltage (VP). Used for switching operations requiring saturated current flow.</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76" name="Rectangle 4"/>
          <p:cNvSpPr/>
          <p:nvPr/>
        </p:nvSpPr>
        <p:spPr>
          <a:xfrm>
            <a:off x="8544960" y="2435400"/>
            <a:ext cx="3367440" cy="2815200"/>
          </a:xfrm>
          <a:prstGeom prst="rect">
            <a:avLst/>
          </a:prstGeom>
          <a:solidFill>
            <a:schemeClr val="bg1"/>
          </a:solidFill>
          <a:ln>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pic>
        <p:nvPicPr>
          <p:cNvPr id="577" name="Picture 3" descr="The MOSFET and Metal Oxide Semiconductor Tutorial"/>
          <p:cNvPicPr/>
          <p:nvPr/>
        </p:nvPicPr>
        <p:blipFill>
          <a:blip r:embed="rId2"/>
          <a:stretch/>
        </p:blipFill>
        <p:spPr>
          <a:xfrm>
            <a:off x="8580960" y="2431440"/>
            <a:ext cx="3295440" cy="28191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Rectangle 3"/>
          <p:cNvSpPr/>
          <p:nvPr/>
        </p:nvSpPr>
        <p:spPr>
          <a:xfrm>
            <a:off x="715223" y="1439640"/>
            <a:ext cx="10981853" cy="4571640"/>
          </a:xfrm>
          <a:prstGeom prst="rect">
            <a:avLst/>
          </a:prstGeom>
          <a:solidFill>
            <a:schemeClr val="bg1"/>
          </a:solidFill>
          <a:ln w="76200">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79" name="PlaceHolder 1"/>
          <p:cNvSpPr>
            <a:spLocks noGrp="1"/>
          </p:cNvSpPr>
          <p:nvPr>
            <p:ph type="title"/>
          </p:nvPr>
        </p:nvSpPr>
        <p:spPr>
          <a:xfrm>
            <a:off x="642960" y="123120"/>
            <a:ext cx="9189720" cy="114408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Operating regions of MOSFET</a:t>
            </a:r>
            <a:endParaRPr lang="en-US" sz="5400" b="0" strike="noStrike" spc="-1">
              <a:solidFill>
                <a:schemeClr val="dk1"/>
              </a:solidFill>
              <a:latin typeface="Arial"/>
            </a:endParaRPr>
          </a:p>
        </p:txBody>
      </p:sp>
      <p:pic>
        <p:nvPicPr>
          <p:cNvPr id="580" name="Picture 2" descr="switching - In which region should a MOSFET be operated as a switch? -  Electrical Engineering Stack Exchange"/>
          <p:cNvPicPr/>
          <p:nvPr/>
        </p:nvPicPr>
        <p:blipFill>
          <a:blip r:embed="rId2"/>
          <a:stretch/>
        </p:blipFill>
        <p:spPr>
          <a:xfrm>
            <a:off x="2028991" y="1624532"/>
            <a:ext cx="8419680" cy="40190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PlaceHolder 1"/>
          <p:cNvSpPr>
            <a:spLocks noGrp="1"/>
          </p:cNvSpPr>
          <p:nvPr>
            <p:ph type="title"/>
          </p:nvPr>
        </p:nvSpPr>
        <p:spPr>
          <a:xfrm>
            <a:off x="609480" y="264682"/>
            <a:ext cx="10972080" cy="97236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n-channel Enhancement-type MOSFET</a:t>
            </a:r>
            <a:endParaRPr lang="en-US" sz="4400" b="0" strike="noStrike" spc="-1" dirty="0">
              <a:solidFill>
                <a:schemeClr val="dk1"/>
              </a:solidFill>
              <a:latin typeface="Arial"/>
            </a:endParaRPr>
          </a:p>
        </p:txBody>
      </p:sp>
      <p:sp>
        <p:nvSpPr>
          <p:cNvPr id="582" name="PlaceHolder 2"/>
          <p:cNvSpPr>
            <a:spLocks noGrp="1"/>
          </p:cNvSpPr>
          <p:nvPr>
            <p:ph/>
          </p:nvPr>
        </p:nvSpPr>
        <p:spPr>
          <a:xfrm>
            <a:off x="609480" y="1412295"/>
            <a:ext cx="6678360" cy="501516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For n-channel Enhancement-type MOSFETs, the biasing conditions determine the operational regions experienced. Figure 1a illustrates the transfer characteristics (IDS vs. VGS), showing that current flow begins only when VGS exceeds the threshold voltage (VT). Below this threshold, no channel exists between drain and source, resulting in zero current flow—a state known as the cut-off region. Even with an increase in VDS, no current flows, as shown in Figure 1b.</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Once VGS surpasses VT, current starts to flow, initially increasing linearly with IDS in the Ohmic region, then saturating as determined by VGS in the saturation region. Increasing VGS leads to higher saturation current, as depicted in Figure 1b, where IDSS2 exceeds IDSS1 when VGS2 &gt; VGS1, and so on. The locus of pinch-off voltage (VP), indicated by the discontinuous curve in Figure 1b, shifts upward with increasing VGS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3" name="Content Placeholder 5"/>
          <p:cNvPicPr/>
          <p:nvPr/>
        </p:nvPicPr>
        <p:blipFill>
          <a:blip r:embed="rId2"/>
          <a:stretch/>
        </p:blipFill>
        <p:spPr>
          <a:xfrm>
            <a:off x="7514480" y="2188620"/>
            <a:ext cx="4257360" cy="3335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PlaceHolder 1"/>
          <p:cNvSpPr>
            <a:spLocks noGrp="1"/>
          </p:cNvSpPr>
          <p:nvPr>
            <p:ph type="title"/>
          </p:nvPr>
        </p:nvSpPr>
        <p:spPr>
          <a:xfrm>
            <a:off x="46476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P-channel Enhancement-type MOSFET</a:t>
            </a:r>
            <a:endParaRPr lang="en-US" sz="5400" b="0" strike="noStrike" spc="-1">
              <a:solidFill>
                <a:schemeClr val="dk1"/>
              </a:solidFill>
              <a:latin typeface="Arial"/>
            </a:endParaRPr>
          </a:p>
        </p:txBody>
      </p:sp>
      <p:sp>
        <p:nvSpPr>
          <p:cNvPr id="585" name="PlaceHolder 2"/>
          <p:cNvSpPr>
            <a:spLocks noGrp="1"/>
          </p:cNvSpPr>
          <p:nvPr>
            <p:ph/>
          </p:nvPr>
        </p:nvSpPr>
        <p:spPr>
          <a:xfrm>
            <a:off x="672855" y="1418040"/>
            <a:ext cx="6651000" cy="4755600"/>
          </a:xfrm>
          <a:prstGeom prst="rect">
            <a:avLst/>
          </a:prstGeom>
          <a:noFill/>
          <a:ln w="0">
            <a:noFill/>
          </a:ln>
        </p:spPr>
        <p:txBody>
          <a:bodyPr lIns="0" tIns="0" rIns="0" bIns="0" anchor="t">
            <a:norm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Figure 2a displays the transfer characteristics of p-type enhancement MOSFETs, revealing that IDS remains zero until VGS equals -VT, signifying the cutoff state. Only then does a channel form between drain and source terminals, allowing current flow. Subsequently, IDS increases in the reverse direction as VDS decreases, indicating operation in the ohmic region, where current rises with applied voltage (VSD).</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As VDS reaches -VP, the device enters saturation, characterized by a saturated current (IDSS) flowing through it, determined by VGS. Notably, the saturation current increases with more negative VGS values, with IDSS for VGS3 surpassing that for VGS2 and significantly exceeding both for VGS4, reflecting their increasing negativity. Additionally, the locus of the pinch-off voltage shows that as VGS becomes more negative, VP also increases in negativity.</a:t>
            </a:r>
            <a:endParaRPr lang="en-US" sz="20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6" name="Content Placeholder 4"/>
          <p:cNvPicPr/>
          <p:nvPr/>
        </p:nvPicPr>
        <p:blipFill>
          <a:blip r:embed="rId2"/>
          <a:stretch/>
        </p:blipFill>
        <p:spPr>
          <a:xfrm>
            <a:off x="7713720" y="2139480"/>
            <a:ext cx="4030920" cy="34398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74520"/>
            <a:ext cx="10972080" cy="1144440"/>
          </a:xfrm>
          <a:prstGeom prst="rect">
            <a:avLst/>
          </a:prstGeom>
          <a:noFill/>
          <a:ln w="0">
            <a:noFill/>
          </a:ln>
        </p:spPr>
        <p:txBody>
          <a:bodyPr lIns="0" tIns="0" rIns="0" bIns="0" anchor="ctr">
            <a:noAutofit/>
          </a:bodyPr>
          <a:lstStyle/>
          <a:p>
            <a:pPr indent="0" defTabSz="914400">
              <a:lnSpc>
                <a:spcPct val="90000"/>
              </a:lnSpc>
              <a:buNone/>
            </a:pPr>
            <a:r>
              <a:rPr lang="en-US" sz="4400" b="1" strike="noStrike" spc="-1">
                <a:solidFill>
                  <a:schemeClr val="lt1"/>
                </a:solidFill>
                <a:latin typeface="Calibri"/>
              </a:rPr>
              <a:t>n-channel Depletion-type MOSFET</a:t>
            </a:r>
            <a:endParaRPr lang="en-US" sz="4400" b="0" strike="noStrike" spc="-1">
              <a:solidFill>
                <a:schemeClr val="dk1"/>
              </a:solidFill>
              <a:latin typeface="Arial"/>
            </a:endParaRPr>
          </a:p>
        </p:txBody>
      </p:sp>
      <p:sp>
        <p:nvSpPr>
          <p:cNvPr id="588" name="PlaceHolder 2"/>
          <p:cNvSpPr>
            <a:spLocks noGrp="1"/>
          </p:cNvSpPr>
          <p:nvPr>
            <p:ph/>
          </p:nvPr>
        </p:nvSpPr>
        <p:spPr>
          <a:xfrm>
            <a:off x="609480" y="1504469"/>
            <a:ext cx="6678360" cy="4778280"/>
          </a:xfrm>
          <a:prstGeom prst="rect">
            <a:avLst/>
          </a:prstGeom>
          <a:noFill/>
          <a:ln w="0">
            <a:noFill/>
          </a:ln>
        </p:spPr>
        <p:txBody>
          <a:bodyPr lIns="0" tIns="0" rIns="0" bIns="0" anchor="t">
            <a:normAutofit fontScale="93550"/>
          </a:bodyPr>
          <a:lstStyle/>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transfer characteristics of n-channel Depletion-type MOSFETs depicted in Figure 3a reveal that the device conducts current even with VGS at 0V. This indicates that these MOSFETs can conduct even without biasing the gate terminal, as evidenced by the VGS0 </a:t>
            </a:r>
            <a:r>
              <a:rPr lang="en-US" sz="2000" b="0" strike="noStrike" spc="-1" dirty="0" smtClean="0">
                <a:solidFill>
                  <a:schemeClr val="lt1"/>
                </a:solidFill>
                <a:latin typeface="Calibri" panose="020F0502020204030204" pitchFamily="34" charset="0"/>
                <a:cs typeface="Calibri" panose="020F0502020204030204" pitchFamily="34" charset="0"/>
              </a:rPr>
              <a:t>curve. </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Under this unbiased condition, the current through the MOSFET increases with rising VDS, representing the Ohmic region, until VDS reaches the pinch-off voltage VP. Beyond this point, IDS saturates to a specific level, IDSS, in the saturation region, which increases with higher VGS values—illustrated by IDSS3 &gt; IDSS2 &gt; IDSS1 as VGS3 &gt; VGS2 &gt; VGS1</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Moreover, the locus of the pinch-off voltage demonstrates that VP increases with increasing VGS. However, to operate these devices in a cut-off state, a negative VGS is required. Once VGS becomes equal to -VT, conduction through the device ceases (IDS = 0) as the n-type channel is </a:t>
            </a:r>
            <a:r>
              <a:rPr lang="en-US" sz="2000" b="0" strike="noStrike" spc="-1" dirty="0" smtClean="0">
                <a:solidFill>
                  <a:schemeClr val="lt1"/>
                </a:solidFill>
                <a:latin typeface="Calibri" panose="020F0502020204030204" pitchFamily="34" charset="0"/>
                <a:cs typeface="Calibri" panose="020F0502020204030204" pitchFamily="34" charset="0"/>
              </a:rPr>
              <a:t>depleted.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89" name="Content Placeholder 4"/>
          <p:cNvPicPr/>
          <p:nvPr/>
        </p:nvPicPr>
        <p:blipFill>
          <a:blip r:embed="rId2"/>
          <a:stretch/>
        </p:blipFill>
        <p:spPr>
          <a:xfrm>
            <a:off x="7668360" y="1801800"/>
            <a:ext cx="4137120" cy="391068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PlaceHolder 1"/>
          <p:cNvSpPr>
            <a:spLocks noGrp="1"/>
          </p:cNvSpPr>
          <p:nvPr>
            <p:ph type="title"/>
          </p:nvPr>
        </p:nvSpPr>
        <p:spPr>
          <a:xfrm>
            <a:off x="528120" y="260640"/>
            <a:ext cx="10972080" cy="9302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Table of Passive Components</a:t>
            </a:r>
            <a:endParaRPr lang="en-US" sz="6000" b="0" strike="noStrike" spc="-1">
              <a:solidFill>
                <a:schemeClr val="dk1"/>
              </a:solidFill>
              <a:latin typeface="Arial"/>
            </a:endParaRPr>
          </a:p>
        </p:txBody>
      </p:sp>
      <p:graphicFrame>
        <p:nvGraphicFramePr>
          <p:cNvPr id="481" name="Content Placeholder 3"/>
          <p:cNvGraphicFramePr/>
          <p:nvPr/>
        </p:nvGraphicFramePr>
        <p:xfrm>
          <a:off x="609480" y="1276560"/>
          <a:ext cx="10972800" cy="5379480"/>
        </p:xfrm>
        <a:graphic>
          <a:graphicData uri="http://schemas.openxmlformats.org/drawingml/2006/table">
            <a:tbl>
              <a:tblPr/>
              <a:tblGrid>
                <a:gridCol w="3657600"/>
                <a:gridCol w="3657600"/>
                <a:gridCol w="3657600"/>
              </a:tblGrid>
              <a:tr h="535320">
                <a:tc>
                  <a:txBody>
                    <a:bodyPr/>
                    <a:lstStyle/>
                    <a:p>
                      <a:pPr algn="ctr" defTabSz="914400">
                        <a:lnSpc>
                          <a:spcPct val="150000"/>
                        </a:lnSpc>
                      </a:pPr>
                      <a:r>
                        <a:rPr lang="en-US" sz="2000" b="1" strike="noStrike" spc="-1">
                          <a:solidFill>
                            <a:schemeClr val="lt1"/>
                          </a:solidFill>
                          <a:latin typeface="Calibri"/>
                        </a:rPr>
                        <a:t>Passive Components</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2000" b="1" strike="noStrike" spc="-1">
                          <a:solidFill>
                            <a:schemeClr val="lt1"/>
                          </a:solidFill>
                          <a:latin typeface="Calibri"/>
                        </a:rPr>
                        <a:t>S.I Unit</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2000" b="1" strike="noStrike" spc="-1">
                          <a:solidFill>
                            <a:schemeClr val="lt1"/>
                          </a:solidFill>
                          <a:latin typeface="Calibri"/>
                        </a:rPr>
                        <a:t>Symbol</a:t>
                      </a:r>
                      <a:endParaRPr lang="en-US" sz="20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r>
              <a:tr h="536760">
                <a:tc>
                  <a:txBody>
                    <a:bodyPr/>
                    <a:lstStyle/>
                    <a:p>
                      <a:pPr algn="ctr" defTabSz="914400">
                        <a:lnSpc>
                          <a:spcPct val="150000"/>
                        </a:lnSpc>
                      </a:pPr>
                      <a:r>
                        <a:rPr lang="en-US" sz="1800" b="1" strike="noStrike" spc="-1">
                          <a:solidFill>
                            <a:schemeClr val="dk1"/>
                          </a:solidFill>
                          <a:latin typeface="Arial"/>
                        </a:rPr>
                        <a:t>Resistors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Ohm</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Capacitors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farad</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Inductors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henry</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Transformers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kilovolt-amperes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Diodes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Potentiometer</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 volt/metre</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Relays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r h="536760">
                <a:tc>
                  <a:txBody>
                    <a:bodyPr/>
                    <a:lstStyle/>
                    <a:p>
                      <a:pPr algn="ctr" defTabSz="914400">
                        <a:lnSpc>
                          <a:spcPct val="150000"/>
                        </a:lnSpc>
                      </a:pPr>
                      <a:r>
                        <a:rPr lang="en-US" sz="1800" b="1" strike="noStrike" spc="-1">
                          <a:solidFill>
                            <a:schemeClr val="dk1"/>
                          </a:solidFill>
                          <a:latin typeface="Arial"/>
                        </a:rPr>
                        <a:t>Motors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536760">
                <a:tc>
                  <a:txBody>
                    <a:bodyPr/>
                    <a:lstStyle/>
                    <a:p>
                      <a:pPr algn="ctr" defTabSz="914400">
                        <a:lnSpc>
                          <a:spcPct val="150000"/>
                        </a:lnSpc>
                      </a:pPr>
                      <a:r>
                        <a:rPr lang="en-US" sz="1800" b="1" strike="noStrike" spc="-1">
                          <a:solidFill>
                            <a:schemeClr val="dk1"/>
                          </a:solidFill>
                          <a:latin typeface="Arial"/>
                        </a:rPr>
                        <a:t>Solenoid</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pPr algn="ctr" defTabSz="914400">
                        <a:lnSpc>
                          <a:spcPct val="150000"/>
                        </a:lnSpc>
                      </a:pPr>
                      <a:r>
                        <a:rPr lang="en-US" sz="1800" b="1" strike="noStrike" spc="-1">
                          <a:solidFill>
                            <a:schemeClr val="dk1"/>
                          </a:solidFill>
                          <a:latin typeface="Arial"/>
                        </a:rPr>
                        <a: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c>
                  <a:txBody>
                    <a:bodyPr/>
                    <a:lstStyle/>
                    <a:p>
                      <a:endParaRPr lang="en-US" sz="1800" b="1" strike="noStrike" spc="-1">
                        <a:solidFill>
                          <a:schemeClr val="dk1"/>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40000"/>
                      </a:schemeClr>
                    </a:solidFill>
                  </a:tcPr>
                </a:tc>
              </a:tr>
            </a:tbl>
          </a:graphicData>
        </a:graphic>
      </p:graphicFrame>
      <p:pic>
        <p:nvPicPr>
          <p:cNvPr id="482" name="Picture 4"/>
          <p:cNvPicPr/>
          <p:nvPr/>
        </p:nvPicPr>
        <p:blipFill>
          <a:blip r:embed="rId2"/>
          <a:stretch/>
        </p:blipFill>
        <p:spPr>
          <a:xfrm>
            <a:off x="8573760" y="1952280"/>
            <a:ext cx="1555560" cy="226080"/>
          </a:xfrm>
          <a:prstGeom prst="rect">
            <a:avLst/>
          </a:prstGeom>
          <a:ln w="0">
            <a:solidFill>
              <a:srgbClr val="000000"/>
            </a:solidFill>
          </a:ln>
        </p:spPr>
      </p:pic>
      <p:pic>
        <p:nvPicPr>
          <p:cNvPr id="483" name="Picture 7"/>
          <p:cNvPicPr/>
          <p:nvPr/>
        </p:nvPicPr>
        <p:blipFill>
          <a:blip r:embed="rId3"/>
          <a:stretch/>
        </p:blipFill>
        <p:spPr>
          <a:xfrm>
            <a:off x="9091440" y="2464200"/>
            <a:ext cx="1526400" cy="322200"/>
          </a:xfrm>
          <a:prstGeom prst="rect">
            <a:avLst/>
          </a:prstGeom>
          <a:ln w="0">
            <a:solidFill>
              <a:srgbClr val="000000"/>
            </a:solidFill>
          </a:ln>
        </p:spPr>
      </p:pic>
      <p:pic>
        <p:nvPicPr>
          <p:cNvPr id="484" name="Picture 9"/>
          <p:cNvPicPr/>
          <p:nvPr/>
        </p:nvPicPr>
        <p:blipFill>
          <a:blip r:embed="rId4"/>
          <a:stretch/>
        </p:blipFill>
        <p:spPr>
          <a:xfrm>
            <a:off x="8802360" y="3511080"/>
            <a:ext cx="2104920" cy="345240"/>
          </a:xfrm>
          <a:prstGeom prst="rect">
            <a:avLst/>
          </a:prstGeom>
          <a:ln w="0">
            <a:solidFill>
              <a:srgbClr val="000000"/>
            </a:solidFill>
          </a:ln>
        </p:spPr>
      </p:pic>
      <p:pic>
        <p:nvPicPr>
          <p:cNvPr id="485" name="Picture 10"/>
          <p:cNvPicPr/>
          <p:nvPr/>
        </p:nvPicPr>
        <p:blipFill>
          <a:blip r:embed="rId5"/>
          <a:stretch/>
        </p:blipFill>
        <p:spPr>
          <a:xfrm>
            <a:off x="8802360" y="4040640"/>
            <a:ext cx="2104920" cy="377280"/>
          </a:xfrm>
          <a:prstGeom prst="rect">
            <a:avLst/>
          </a:prstGeom>
          <a:ln w="0">
            <a:solidFill>
              <a:srgbClr val="000000"/>
            </a:solidFill>
          </a:ln>
        </p:spPr>
      </p:pic>
      <p:pic>
        <p:nvPicPr>
          <p:cNvPr id="486" name="Picture 11"/>
          <p:cNvPicPr/>
          <p:nvPr/>
        </p:nvPicPr>
        <p:blipFill>
          <a:blip r:embed="rId6"/>
          <a:stretch/>
        </p:blipFill>
        <p:spPr>
          <a:xfrm>
            <a:off x="8906040" y="4583160"/>
            <a:ext cx="1923840" cy="341640"/>
          </a:xfrm>
          <a:prstGeom prst="rect">
            <a:avLst/>
          </a:prstGeom>
          <a:ln w="0">
            <a:solidFill>
              <a:srgbClr val="000000"/>
            </a:solidFill>
          </a:ln>
        </p:spPr>
      </p:pic>
      <p:pic>
        <p:nvPicPr>
          <p:cNvPr id="487" name="Picture 12"/>
          <p:cNvPicPr/>
          <p:nvPr/>
        </p:nvPicPr>
        <p:blipFill>
          <a:blip r:embed="rId7"/>
          <a:stretch/>
        </p:blipFill>
        <p:spPr>
          <a:xfrm>
            <a:off x="8510400" y="5117400"/>
            <a:ext cx="2688480" cy="379080"/>
          </a:xfrm>
          <a:prstGeom prst="rect">
            <a:avLst/>
          </a:prstGeom>
          <a:ln w="0">
            <a:solidFill>
              <a:srgbClr val="000000"/>
            </a:solidFill>
          </a:ln>
        </p:spPr>
      </p:pic>
      <p:pic>
        <p:nvPicPr>
          <p:cNvPr id="488" name="Picture 14"/>
          <p:cNvPicPr/>
          <p:nvPr/>
        </p:nvPicPr>
        <p:blipFill>
          <a:blip r:embed="rId8"/>
          <a:stretch/>
        </p:blipFill>
        <p:spPr>
          <a:xfrm>
            <a:off x="8906040" y="5651280"/>
            <a:ext cx="1904760" cy="372960"/>
          </a:xfrm>
          <a:prstGeom prst="rect">
            <a:avLst/>
          </a:prstGeom>
          <a:ln w="0">
            <a:solidFill>
              <a:srgbClr val="000000"/>
            </a:solidFill>
          </a:ln>
        </p:spPr>
      </p:pic>
      <p:pic>
        <p:nvPicPr>
          <p:cNvPr id="489" name="Picture 15"/>
          <p:cNvPicPr/>
          <p:nvPr/>
        </p:nvPicPr>
        <p:blipFill>
          <a:blip r:embed="rId9"/>
          <a:stretch/>
        </p:blipFill>
        <p:spPr>
          <a:xfrm>
            <a:off x="10218240" y="1945440"/>
            <a:ext cx="799920" cy="252720"/>
          </a:xfrm>
          <a:prstGeom prst="rect">
            <a:avLst/>
          </a:prstGeom>
          <a:ln w="88900">
            <a:noFill/>
          </a:ln>
          <a:effectLst>
            <a:innerShdw blurRad="76200">
              <a:srgbClr val="000000"/>
            </a:innerShdw>
          </a:effectLst>
        </p:spPr>
      </p:pic>
      <p:pic>
        <p:nvPicPr>
          <p:cNvPr id="490" name="Picture 16"/>
          <p:cNvPicPr/>
          <p:nvPr/>
        </p:nvPicPr>
        <p:blipFill>
          <a:blip r:embed="rId10"/>
          <a:stretch/>
        </p:blipFill>
        <p:spPr>
          <a:xfrm>
            <a:off x="8772480" y="6164280"/>
            <a:ext cx="2190600" cy="419760"/>
          </a:xfrm>
          <a:prstGeom prst="rect">
            <a:avLst/>
          </a:prstGeom>
          <a:ln w="0">
            <a:solidFill>
              <a:srgbClr val="000000"/>
            </a:solidFill>
          </a:ln>
        </p:spPr>
      </p:pic>
      <p:pic>
        <p:nvPicPr>
          <p:cNvPr id="491" name="Picture 17"/>
          <p:cNvPicPr/>
          <p:nvPr/>
        </p:nvPicPr>
        <p:blipFill>
          <a:blip r:embed="rId11"/>
          <a:stretch/>
        </p:blipFill>
        <p:spPr>
          <a:xfrm>
            <a:off x="8892720" y="2952720"/>
            <a:ext cx="1895400" cy="38592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 name="PlaceHolder 1"/>
          <p:cNvSpPr>
            <a:spLocks noGrp="1"/>
          </p:cNvSpPr>
          <p:nvPr>
            <p:ph type="title"/>
          </p:nvPr>
        </p:nvSpPr>
        <p:spPr>
          <a:xfrm>
            <a:off x="416520" y="282600"/>
            <a:ext cx="11165040" cy="86688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p-channel Depletion-type MOSFET</a:t>
            </a:r>
            <a:endParaRPr lang="en-US" sz="5400" b="0" strike="noStrike" spc="-1">
              <a:solidFill>
                <a:schemeClr val="dk1"/>
              </a:solidFill>
              <a:latin typeface="Arial"/>
            </a:endParaRPr>
          </a:p>
        </p:txBody>
      </p:sp>
      <p:sp>
        <p:nvSpPr>
          <p:cNvPr id="591" name="PlaceHolder 2"/>
          <p:cNvSpPr>
            <a:spLocks noGrp="1"/>
          </p:cNvSpPr>
          <p:nvPr>
            <p:ph/>
          </p:nvPr>
        </p:nvSpPr>
        <p:spPr>
          <a:xfrm>
            <a:off x="518946" y="1423337"/>
            <a:ext cx="7918560" cy="4779720"/>
          </a:xfrm>
          <a:prstGeom prst="rect">
            <a:avLst/>
          </a:prstGeom>
          <a:noFill/>
          <a:ln w="0">
            <a:noFill/>
          </a:ln>
        </p:spPr>
        <p:txBody>
          <a:bodyPr lIns="0" tIns="0" rIns="0" bIns="0" anchor="t">
            <a:noAutofit/>
          </a:bodyPr>
          <a:lstStyle/>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transfer characteristics of p-channel Depletion-type MOSFETs, illustrated in Figure 4a, demonstrate that these devices are normally ON, conducting even without a gate-to-source voltage (VGS). This is due to the presence of a default channel, resulting in a non-zero IDS for VGS = 0V, as shown by the VGS0 </a:t>
            </a:r>
            <a:r>
              <a:rPr lang="en-US" sz="2000" b="0" strike="noStrike" spc="-1" dirty="0" smtClean="0">
                <a:solidFill>
                  <a:schemeClr val="lt1"/>
                </a:solidFill>
                <a:latin typeface="Calibri" panose="020F0502020204030204" pitchFamily="34" charset="0"/>
                <a:cs typeface="Calibri" panose="020F0502020204030204" pitchFamily="34" charset="0"/>
              </a:rPr>
              <a:t>curve.</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Initially, the current through the MOSFET increases with rising VDS, representing the ohmic region of operation. However, once VDS surpasses VP, the current saturates, entering the saturation region. The saturation current is determined by VGS and increases in the negative direction as VGS becomes more negative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For instance, the saturation current for VGS3 exceeds that for VGS2, which in turn surpasses that for VGS1. This is because VGS2 is more negative than VGS1, and VGS3 is much more negative than either of them.</a:t>
            </a:r>
            <a:endParaRPr lang="en-US" sz="2000" b="0" strike="noStrike" spc="-1" dirty="0">
              <a:solidFill>
                <a:schemeClr val="dk1"/>
              </a:solidFill>
              <a:latin typeface="Calibri" panose="020F0502020204030204" pitchFamily="34" charset="0"/>
              <a:cs typeface="Calibri" panose="020F0502020204030204" pitchFamily="34" charset="0"/>
            </a:endParaRPr>
          </a:p>
          <a:p>
            <a:pPr marL="342900" indent="-342900" algn="just" defTabSz="914400">
              <a:lnSpc>
                <a:spcPct val="90000"/>
              </a:lnSpc>
              <a:spcBef>
                <a:spcPts val="1001"/>
              </a:spcBef>
              <a:buClr>
                <a:schemeClr val="accent2"/>
              </a:buClr>
              <a:buFont typeface="Arial" panose="020B0604020202020204" pitchFamily="34" charset="0"/>
              <a:buChar char="•"/>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Additionally</a:t>
            </a:r>
            <a:r>
              <a:rPr lang="en-US" sz="2000" b="0" strike="noStrike" spc="-1" dirty="0">
                <a:solidFill>
                  <a:schemeClr val="lt1"/>
                </a:solidFill>
                <a:latin typeface="Calibri" panose="020F0502020204030204" pitchFamily="34" charset="0"/>
                <a:cs typeface="Calibri" panose="020F0502020204030204" pitchFamily="34" charset="0"/>
              </a:rPr>
              <a:t>, the locus of the pinch-off point shows that VP becomes increasingly negative with higher negativity associated with VGS.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92" name="Content Placeholder 4"/>
          <p:cNvPicPr/>
          <p:nvPr/>
        </p:nvPicPr>
        <p:blipFill>
          <a:blip r:embed="rId2"/>
          <a:stretch/>
        </p:blipFill>
        <p:spPr>
          <a:xfrm>
            <a:off x="8727541" y="1792440"/>
            <a:ext cx="3114299" cy="4037992"/>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Region Of Operation</a:t>
            </a:r>
            <a:endParaRPr lang="en-US" sz="6000" b="0" strike="noStrike" spc="-1">
              <a:solidFill>
                <a:schemeClr val="dk1"/>
              </a:solidFill>
              <a:latin typeface="Arial"/>
            </a:endParaRPr>
          </a:p>
        </p:txBody>
      </p:sp>
      <p:graphicFrame>
        <p:nvGraphicFramePr>
          <p:cNvPr id="594" name="Content Placeholder 3"/>
          <p:cNvGraphicFramePr/>
          <p:nvPr/>
        </p:nvGraphicFramePr>
        <p:xfrm>
          <a:off x="760320" y="1484640"/>
          <a:ext cx="10820160" cy="4533840"/>
        </p:xfrm>
        <a:graphic>
          <a:graphicData uri="http://schemas.openxmlformats.org/drawingml/2006/table">
            <a:tbl>
              <a:tblPr/>
              <a:tblGrid>
                <a:gridCol w="2705040"/>
                <a:gridCol w="2705040"/>
                <a:gridCol w="2705040"/>
                <a:gridCol w="2705040"/>
              </a:tblGrid>
              <a:tr h="593640">
                <a:tc>
                  <a:txBody>
                    <a:bodyPr/>
                    <a:lstStyle/>
                    <a:p>
                      <a:pPr algn="ctr" defTabSz="914400">
                        <a:lnSpc>
                          <a:spcPct val="100000"/>
                        </a:lnSpc>
                      </a:pPr>
                      <a:r>
                        <a:rPr lang="en-US" sz="1400" b="0" strike="noStrike" spc="-1">
                          <a:solidFill>
                            <a:schemeClr val="dk1"/>
                          </a:solidFill>
                          <a:latin typeface="Arial"/>
                        </a:rPr>
                        <a:t>Kind of MOSFET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40000"/>
                        <a:lumOff val="60000"/>
                      </a:schemeClr>
                    </a:solidFill>
                  </a:tcPr>
                </a:tc>
                <a:tc gridSpan="3">
                  <a:txBody>
                    <a:bodyPr/>
                    <a:lstStyle/>
                    <a:p>
                      <a:pPr algn="ctr" defTabSz="914400">
                        <a:lnSpc>
                          <a:spcPct val="100000"/>
                        </a:lnSpc>
                      </a:pPr>
                      <a:r>
                        <a:rPr lang="en-US" sz="1400" b="0" strike="noStrike" spc="-1">
                          <a:solidFill>
                            <a:schemeClr val="dk1"/>
                          </a:solidFill>
                          <a:latin typeface="Arial"/>
                        </a:rPr>
                        <a:t>Region of Operation</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lumMod val="40000"/>
                        <a:lumOff val="60000"/>
                      </a:schemeClr>
                    </a:solidFill>
                  </a:tcPr>
                </a:tc>
                <a:tc hMerge="1">
                  <a:txBody>
                    <a:bodyPr/>
                    <a:lstStyle/>
                    <a:p>
                      <a:endParaRPr lang="en-US" sz="1800" b="0" strike="noStrike" spc="-1">
                        <a:solidFill>
                          <a:srgbClr val="000000"/>
                        </a:solidFill>
                        <a:latin typeface="Arial"/>
                      </a:endParaRPr>
                    </a:p>
                  </a:txBody>
                  <a:tcPr marL="90000" marR="90000">
                    <a:lnL>
                      <a:noFill/>
                    </a:lnL>
                    <a:lnR>
                      <a:noFill/>
                    </a:lnR>
                    <a:lnT>
                      <a:noFill/>
                    </a:lnT>
                    <a:lnB>
                      <a:noFill/>
                    </a:lnB>
                    <a:solidFill>
                      <a:srgbClr val="729FCF"/>
                    </a:solidFill>
                  </a:tcPr>
                </a:tc>
                <a:tc hMerge="1">
                  <a:txBody>
                    <a:bodyPr/>
                    <a:lstStyle/>
                    <a:p>
                      <a:endParaRPr lang="en-US" sz="1800" b="0" strike="noStrike" spc="-1">
                        <a:solidFill>
                          <a:srgbClr val="000000"/>
                        </a:solidFill>
                        <a:latin typeface="Arial"/>
                      </a:endParaRPr>
                    </a:p>
                  </a:txBody>
                  <a:tcPr marL="90000" marR="90000">
                    <a:lnL>
                      <a:noFill/>
                    </a:lnL>
                    <a:lnR>
                      <a:noFill/>
                    </a:lnR>
                    <a:lnT>
                      <a:noFill/>
                    </a:lnT>
                    <a:lnB>
                      <a:noFill/>
                    </a:lnB>
                    <a:solidFill>
                      <a:srgbClr val="729FCF"/>
                    </a:solidFill>
                  </a:tcPr>
                </a:tc>
              </a:tr>
              <a:tr h="593640">
                <a:tc>
                  <a:txBody>
                    <a:bodyPr/>
                    <a:lstStyle/>
                    <a:p>
                      <a:endParaRPr lang="en-US" sz="1400" b="0" strike="noStrike" spc="-1">
                        <a:solidFill>
                          <a:schemeClr val="dk1"/>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Cut-Off</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Ohmic/Linear</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Saturation</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n-channel Enhancement-type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p-channel Enhancement-type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n-channel Depletion-type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&lt;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r h="836640">
                <a:tc>
                  <a:txBody>
                    <a:bodyPr/>
                    <a:lstStyle/>
                    <a:p>
                      <a:pPr algn="ctr" defTabSz="914400">
                        <a:lnSpc>
                          <a:spcPct val="100000"/>
                        </a:lnSpc>
                      </a:pPr>
                      <a:r>
                        <a:rPr lang="en-US" sz="1400" b="0" strike="noStrike" spc="-1">
                          <a:solidFill>
                            <a:schemeClr val="dk1"/>
                          </a:solidFill>
                          <a:latin typeface="Arial"/>
                        </a:rPr>
                        <a:t>p-channel Depletion-type</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&gt; V</a:t>
                      </a:r>
                      <a:r>
                        <a:rPr lang="en-US" sz="1400" b="0" strike="noStrike" spc="-1" baseline="-25000">
                          <a:solidFill>
                            <a:schemeClr val="dk1"/>
                          </a:solidFill>
                          <a:latin typeface="Arial"/>
                        </a:rPr>
                        <a:t>T</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a:solidFill>
                            <a:schemeClr val="dk1"/>
                          </a:solidFill>
                          <a:latin typeface="Arial"/>
                        </a:rPr>
                        <a:t>V</a:t>
                      </a:r>
                      <a:r>
                        <a:rPr lang="en-US" sz="1400" b="0" strike="noStrike" spc="-1" baseline="-25000">
                          <a:solidFill>
                            <a:schemeClr val="dk1"/>
                          </a:solidFill>
                          <a:latin typeface="Arial"/>
                        </a:rPr>
                        <a:t>GS</a:t>
                      </a:r>
                      <a:r>
                        <a:rPr lang="en-US" sz="1400" b="0" strike="noStrike" spc="-1">
                          <a:solidFill>
                            <a:schemeClr val="dk1"/>
                          </a:solidFill>
                          <a:latin typeface="Arial"/>
                        </a:rPr>
                        <a:t> &lt; V</a:t>
                      </a:r>
                      <a:r>
                        <a:rPr lang="en-US" sz="1400" b="0" strike="noStrike" spc="-1" baseline="-25000">
                          <a:solidFill>
                            <a:schemeClr val="dk1"/>
                          </a:solidFill>
                          <a:latin typeface="Arial"/>
                        </a:rPr>
                        <a:t>T</a:t>
                      </a:r>
                      <a:r>
                        <a:rPr lang="en-US" sz="1400" b="0" strike="noStrike" spc="-1">
                          <a:solidFill>
                            <a:schemeClr val="dk1"/>
                          </a:solidFill>
                          <a:latin typeface="Arial"/>
                        </a:rPr>
                        <a:t> and V</a:t>
                      </a:r>
                      <a:r>
                        <a:rPr lang="en-US" sz="1400" b="0" strike="noStrike" spc="-1" baseline="-25000">
                          <a:solidFill>
                            <a:schemeClr val="dk1"/>
                          </a:solidFill>
                          <a:latin typeface="Arial"/>
                        </a:rPr>
                        <a:t>DS</a:t>
                      </a:r>
                      <a:r>
                        <a:rPr lang="en-US" sz="1400" b="0" strike="noStrike" spc="-1">
                          <a:solidFill>
                            <a:schemeClr val="dk1"/>
                          </a:solidFill>
                          <a:latin typeface="Arial"/>
                        </a:rPr>
                        <a:t> &gt; -V</a:t>
                      </a:r>
                      <a:r>
                        <a:rPr lang="en-US" sz="1400" b="0" strike="noStrike" spc="-1" baseline="-25000">
                          <a:solidFill>
                            <a:schemeClr val="dk1"/>
                          </a:solidFill>
                          <a:latin typeface="Arial"/>
                        </a:rPr>
                        <a:t>P</a:t>
                      </a:r>
                      <a:endParaRPr lang="en-US" sz="1400" b="0" strike="noStrike" spc="-1">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c>
                  <a:txBody>
                    <a:bodyPr/>
                    <a:lstStyle/>
                    <a:p>
                      <a:pPr algn="ctr" defTabSz="914400">
                        <a:lnSpc>
                          <a:spcPct val="100000"/>
                        </a:lnSpc>
                      </a:pPr>
                      <a:r>
                        <a:rPr lang="en-US" sz="1400" b="0" strike="noStrike" spc="-1" dirty="0">
                          <a:solidFill>
                            <a:schemeClr val="dk1"/>
                          </a:solidFill>
                          <a:latin typeface="Arial"/>
                        </a:rPr>
                        <a:t>V</a:t>
                      </a:r>
                      <a:r>
                        <a:rPr lang="en-US" sz="1400" b="0" strike="noStrike" spc="-1" baseline="-25000" dirty="0">
                          <a:solidFill>
                            <a:schemeClr val="dk1"/>
                          </a:solidFill>
                          <a:latin typeface="Arial"/>
                        </a:rPr>
                        <a:t>GS</a:t>
                      </a:r>
                      <a:r>
                        <a:rPr lang="en-US" sz="1400" b="0" strike="noStrike" spc="-1" dirty="0">
                          <a:solidFill>
                            <a:schemeClr val="dk1"/>
                          </a:solidFill>
                          <a:latin typeface="Arial"/>
                        </a:rPr>
                        <a:t> &lt; V</a:t>
                      </a:r>
                      <a:r>
                        <a:rPr lang="en-US" sz="1400" b="0" strike="noStrike" spc="-1" baseline="-25000" dirty="0">
                          <a:solidFill>
                            <a:schemeClr val="dk1"/>
                          </a:solidFill>
                          <a:latin typeface="Arial"/>
                        </a:rPr>
                        <a:t>T</a:t>
                      </a:r>
                      <a:r>
                        <a:rPr lang="en-US" sz="1400" b="0" strike="noStrike" spc="-1" dirty="0">
                          <a:solidFill>
                            <a:schemeClr val="dk1"/>
                          </a:solidFill>
                          <a:latin typeface="Arial"/>
                        </a:rPr>
                        <a:t> and V</a:t>
                      </a:r>
                      <a:r>
                        <a:rPr lang="en-US" sz="1400" b="0" strike="noStrike" spc="-1" baseline="-25000" dirty="0">
                          <a:solidFill>
                            <a:schemeClr val="dk1"/>
                          </a:solidFill>
                          <a:latin typeface="Arial"/>
                        </a:rPr>
                        <a:t>DS</a:t>
                      </a:r>
                      <a:r>
                        <a:rPr lang="en-US" sz="1400" b="0" strike="noStrike" spc="-1" dirty="0">
                          <a:solidFill>
                            <a:schemeClr val="dk1"/>
                          </a:solidFill>
                          <a:latin typeface="Arial"/>
                        </a:rPr>
                        <a:t> &lt; -V</a:t>
                      </a:r>
                      <a:r>
                        <a:rPr lang="en-US" sz="1400" b="0" strike="noStrike" spc="-1" baseline="-25000" dirty="0">
                          <a:solidFill>
                            <a:schemeClr val="dk1"/>
                          </a:solidFill>
                          <a:latin typeface="Arial"/>
                        </a:rPr>
                        <a:t>P</a:t>
                      </a:r>
                      <a:endParaRPr lang="en-US" sz="1400" b="0" strike="noStrike" spc="-1" dirty="0">
                        <a:solidFill>
                          <a:srgbClr val="000000"/>
                        </a:solidFill>
                        <a:latin typeface="Arial"/>
                      </a:endParaRPr>
                    </a:p>
                  </a:txBody>
                  <a:tcPr marL="47160" marR="4716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3">
                        <a:tint val="20000"/>
                      </a:schemeClr>
                    </a:solidFill>
                  </a:tcPr>
                </a:tc>
              </a:tr>
            </a:tbl>
          </a:graphicData>
        </a:graphic>
      </p:graphicFrame>
      <p:sp>
        <p:nvSpPr>
          <p:cNvPr id="595" name="Rectangle 1"/>
          <p:cNvSpPr/>
          <p:nvPr/>
        </p:nvSpPr>
        <p:spPr>
          <a:xfrm>
            <a:off x="6003720" y="-273600"/>
            <a:ext cx="183960" cy="547920"/>
          </a:xfrm>
          <a:prstGeom prst="rect">
            <a:avLst/>
          </a:prstGeom>
          <a:noFill/>
          <a:ln w="0">
            <a:noFill/>
          </a:ln>
        </p:spPr>
        <p:style>
          <a:lnRef idx="0">
            <a:scrgbClr r="0" g="0" b="0"/>
          </a:lnRef>
          <a:fillRef idx="0">
            <a:scrgbClr r="0" g="0" b="0"/>
          </a:fillRef>
          <a:effectRef idx="0">
            <a:scrgbClr r="0" g="0" b="0"/>
          </a:effectRef>
          <a:fontRef idx="minor"/>
        </p:style>
        <p:txBody>
          <a:bodyPr wrap="none" tIns="0" bIns="0" numCol="1" spcCol="0" anchor="ctr">
            <a:spAutoFit/>
          </a:bodyPr>
          <a:lstStyle/>
          <a:p>
            <a:pPr algn="ctr" defTabSz="914400">
              <a:lnSpc>
                <a:spcPct val="100000"/>
              </a:lnSpc>
              <a:tabLst>
                <a:tab pos="0" algn="l"/>
              </a:tabLst>
            </a:pPr>
            <a:r>
              <a:rPr sz="1800"/>
              <a:t/>
            </a:r>
            <a:br>
              <a:rPr sz="1800"/>
            </a:b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Rectangle 3"/>
          <p:cNvSpPr/>
          <p:nvPr/>
        </p:nvSpPr>
        <p:spPr>
          <a:xfrm>
            <a:off x="736200" y="3930229"/>
            <a:ext cx="10788480" cy="1709640"/>
          </a:xfrm>
          <a:prstGeom prst="rect">
            <a:avLst/>
          </a:prstGeom>
          <a:solidFill>
            <a:schemeClr val="bg1"/>
          </a:solidFill>
          <a:ln w="38100">
            <a:solidFill>
              <a:srgbClr val="ED7D31"/>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1800" b="0" strike="noStrike" spc="-1" dirty="0" smtClean="0">
                <a:solidFill>
                  <a:schemeClr val="lt1"/>
                </a:solidFill>
                <a:latin typeface="Arial"/>
              </a:rPr>
              <a:t>0</a:t>
            </a:r>
            <a:endParaRPr lang="en-US" sz="1800" b="0" strike="noStrike" spc="-1" dirty="0">
              <a:solidFill>
                <a:schemeClr val="lt1"/>
              </a:solidFill>
              <a:latin typeface="Arial"/>
            </a:endParaRPr>
          </a:p>
        </p:txBody>
      </p:sp>
      <p:sp>
        <p:nvSpPr>
          <p:cNvPr id="597" name="PlaceHolder 1"/>
          <p:cNvSpPr>
            <a:spLocks noGrp="1"/>
          </p:cNvSpPr>
          <p:nvPr>
            <p:ph type="title"/>
          </p:nvPr>
        </p:nvSpPr>
        <p:spPr>
          <a:xfrm>
            <a:off x="736200" y="237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What is a BJT?</a:t>
            </a:r>
            <a:endParaRPr lang="en-US" sz="6000" b="0" strike="noStrike" spc="-1">
              <a:solidFill>
                <a:schemeClr val="dk1"/>
              </a:solidFill>
              <a:latin typeface="Arial"/>
            </a:endParaRPr>
          </a:p>
        </p:txBody>
      </p:sp>
      <p:sp>
        <p:nvSpPr>
          <p:cNvPr id="598" name="PlaceHolder 2"/>
          <p:cNvSpPr>
            <a:spLocks noGrp="1"/>
          </p:cNvSpPr>
          <p:nvPr>
            <p:ph/>
          </p:nvPr>
        </p:nvSpPr>
        <p:spPr>
          <a:xfrm>
            <a:off x="642600" y="1680804"/>
            <a:ext cx="10882080" cy="1650240"/>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a:rPr>
              <a:t>A Bipolar Junction Transistor (BJT) is a three-terminal semiconductor device with two p-n junctions that amplify signals. It operates based on current control and has terminals named base, collector, and emitter. BJTs use both electrons and holes as charge carriers. When a small signal is applied to the base, it gets amplified at the collector. BJTs require an external DC power supply for amplification. There are two types: NPN and PNP transistors, distinguished by the arrangement of their layers.</a:t>
            </a:r>
            <a:endParaRPr lang="en-US" sz="2000" b="0" strike="noStrike" spc="-1" dirty="0">
              <a:solidFill>
                <a:schemeClr val="dk1"/>
              </a:solidFill>
              <a:latin typeface="Arial"/>
            </a:endParaRPr>
          </a:p>
        </p:txBody>
      </p:sp>
      <p:pic>
        <p:nvPicPr>
          <p:cNvPr id="599" name="Picture 2" descr="Bipolar Junction Transistor or BJT"/>
          <p:cNvPicPr/>
          <p:nvPr/>
        </p:nvPicPr>
        <p:blipFill>
          <a:blip r:embed="rId2"/>
          <a:stretch/>
        </p:blipFill>
        <p:spPr>
          <a:xfrm>
            <a:off x="988200" y="3993681"/>
            <a:ext cx="4450320" cy="1600920"/>
          </a:xfrm>
          <a:prstGeom prst="rect">
            <a:avLst/>
          </a:prstGeom>
          <a:ln w="0">
            <a:noFill/>
          </a:ln>
        </p:spPr>
      </p:pic>
      <p:pic>
        <p:nvPicPr>
          <p:cNvPr id="600" name="Picture 5"/>
          <p:cNvPicPr/>
          <p:nvPr/>
        </p:nvPicPr>
        <p:blipFill>
          <a:blip r:embed="rId3"/>
          <a:stretch/>
        </p:blipFill>
        <p:spPr>
          <a:xfrm>
            <a:off x="7301880" y="4111380"/>
            <a:ext cx="3581640" cy="144720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PlaceHolder 1"/>
          <p:cNvSpPr>
            <a:spLocks noGrp="1"/>
          </p:cNvSpPr>
          <p:nvPr>
            <p:ph type="title"/>
          </p:nvPr>
        </p:nvSpPr>
        <p:spPr>
          <a:xfrm>
            <a:off x="609480" y="1778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NPN Bipolar Junction Transistor</a:t>
            </a:r>
            <a:endParaRPr lang="en-US" sz="6000" b="0" strike="noStrike" spc="-1">
              <a:solidFill>
                <a:schemeClr val="dk1"/>
              </a:solidFill>
              <a:latin typeface="Arial"/>
            </a:endParaRPr>
          </a:p>
        </p:txBody>
      </p:sp>
      <p:sp>
        <p:nvSpPr>
          <p:cNvPr id="602" name="PlaceHolder 2"/>
          <p:cNvSpPr>
            <a:spLocks noGrp="1"/>
          </p:cNvSpPr>
          <p:nvPr>
            <p:ph/>
          </p:nvPr>
        </p:nvSpPr>
        <p:spPr>
          <a:xfrm>
            <a:off x="808657" y="1557031"/>
            <a:ext cx="7375320" cy="327636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In an n-p-n bipolar transistor, a layer of p-type semiconductor material is sandwiched between two layers of n-type semiconductor material. The diagram below illustrates the configuration of an n-p-n transistor.</a:t>
            </a:r>
            <a:endParaRPr lang="en-US" sz="2000" b="0" strike="noStrike" spc="-1" dirty="0">
              <a:solidFill>
                <a:schemeClr val="dk1"/>
              </a:solidFill>
              <a:latin typeface="Arial"/>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Now, referring to the transistor, IE and IC denote the emitter current and collector current respectively, while VEB and VCB represent the emitter-base voltage and collector-base voltage.</a:t>
            </a:r>
            <a:endParaRPr lang="en-US" sz="2000" b="0" strike="noStrike" spc="-1" dirty="0">
              <a:solidFill>
                <a:schemeClr val="dk1"/>
              </a:solidFill>
              <a:latin typeface="Arial"/>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a:rPr>
              <a:t>Following convention, when currents IE, IB, and IC flow into the transistor, their signs are considered positive. Conversely, when currents flow out from the transistor, their signs are taken as negative.</a:t>
            </a:r>
            <a:endParaRPr lang="en-US" sz="2000" b="0" strike="noStrike" spc="-1" dirty="0">
              <a:solidFill>
                <a:schemeClr val="dk1"/>
              </a:solidFill>
              <a:latin typeface="Arial"/>
            </a:endParaRPr>
          </a:p>
        </p:txBody>
      </p:sp>
      <p:graphicFrame>
        <p:nvGraphicFramePr>
          <p:cNvPr id="603" name="Table 3"/>
          <p:cNvGraphicFramePr/>
          <p:nvPr>
            <p:extLst>
              <p:ext uri="{D42A27DB-BD31-4B8C-83A1-F6EECF244321}">
                <p14:modId xmlns:p14="http://schemas.microsoft.com/office/powerpoint/2010/main" val="907865659"/>
              </p:ext>
            </p:extLst>
          </p:nvPr>
        </p:nvGraphicFramePr>
        <p:xfrm>
          <a:off x="1579990" y="5111131"/>
          <a:ext cx="8659469" cy="1011518"/>
        </p:xfrm>
        <a:graphic>
          <a:graphicData uri="http://schemas.openxmlformats.org/drawingml/2006/table">
            <a:tbl>
              <a:tblPr/>
              <a:tblGrid>
                <a:gridCol w="1237067"/>
                <a:gridCol w="1237067"/>
                <a:gridCol w="1237067"/>
                <a:gridCol w="1237067"/>
                <a:gridCol w="1237067"/>
                <a:gridCol w="1237067"/>
                <a:gridCol w="1237067"/>
              </a:tblGrid>
              <a:tr h="581682">
                <a:tc>
                  <a:txBody>
                    <a:bodyPr/>
                    <a:lstStyle/>
                    <a:p>
                      <a:pPr algn="ctr" defTabSz="914400">
                        <a:lnSpc>
                          <a:spcPct val="100000"/>
                        </a:lnSpc>
                      </a:pPr>
                      <a:r>
                        <a:rPr lang="en-US" sz="1800" b="0" strike="noStrike" spc="-1" dirty="0">
                          <a:solidFill>
                            <a:schemeClr val="dk1"/>
                          </a:solidFill>
                          <a:latin typeface="Arial"/>
                        </a:rPr>
                        <a:t>Transistor type</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C</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EB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dirty="0">
                          <a:solidFill>
                            <a:schemeClr val="dk1"/>
                          </a:solidFill>
                          <a:latin typeface="Arial"/>
                        </a:rPr>
                        <a:t>V</a:t>
                      </a:r>
                      <a:r>
                        <a:rPr lang="en-US" sz="1800" b="0" strike="noStrike" spc="-1" baseline="-25000" dirty="0">
                          <a:solidFill>
                            <a:schemeClr val="dk1"/>
                          </a:solidFill>
                          <a:latin typeface="Arial"/>
                        </a:rPr>
                        <a:t>CB</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r>
              <a:tr h="371438">
                <a:tc>
                  <a:txBody>
                    <a:bodyPr/>
                    <a:lstStyle/>
                    <a:p>
                      <a:pPr algn="ctr" defTabSz="914400">
                        <a:lnSpc>
                          <a:spcPct val="100000"/>
                        </a:lnSpc>
                      </a:pPr>
                      <a:r>
                        <a:rPr lang="en-US" sz="1800" b="0" strike="noStrike" spc="-1">
                          <a:solidFill>
                            <a:schemeClr val="dk1"/>
                          </a:solidFill>
                          <a:latin typeface="Arial"/>
                        </a:rPr>
                        <a:t>n-p-n</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c>
                  <a:txBody>
                    <a:bodyPr/>
                    <a:lstStyle/>
                    <a:p>
                      <a:pPr algn="ctr" defTabSz="914400">
                        <a:lnSpc>
                          <a:spcPct val="100000"/>
                        </a:lnSpc>
                      </a:pPr>
                      <a:r>
                        <a:rPr lang="en-US" sz="1800" b="0" strike="noStrike" spc="-1" dirty="0">
                          <a:solidFill>
                            <a:schemeClr val="dk1"/>
                          </a:solidFill>
                          <a:latin typeface="Arial"/>
                        </a:rPr>
                        <a:t>+</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5">
                        <a:tint val="20000"/>
                      </a:schemeClr>
                    </a:solidFill>
                  </a:tcPr>
                </a:tc>
              </a:tr>
            </a:tbl>
          </a:graphicData>
        </a:graphic>
      </p:graphicFrame>
      <p:pic>
        <p:nvPicPr>
          <p:cNvPr id="604" name="Picture 4"/>
          <p:cNvPicPr/>
          <p:nvPr/>
        </p:nvPicPr>
        <p:blipFill>
          <a:blip r:embed="rId2"/>
          <a:stretch/>
        </p:blipFill>
        <p:spPr>
          <a:xfrm>
            <a:off x="8447021" y="1655783"/>
            <a:ext cx="3432240" cy="317760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5"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PNP Bipolar Junction Transistor</a:t>
            </a:r>
            <a:endParaRPr lang="en-US" sz="6000" b="0" strike="noStrike" spc="-1" dirty="0">
              <a:solidFill>
                <a:schemeClr val="dk1"/>
              </a:solidFill>
              <a:latin typeface="Arial"/>
            </a:endParaRPr>
          </a:p>
        </p:txBody>
      </p:sp>
      <p:sp>
        <p:nvSpPr>
          <p:cNvPr id="606" name="PlaceHolder 2"/>
          <p:cNvSpPr>
            <a:spLocks noGrp="1"/>
          </p:cNvSpPr>
          <p:nvPr>
            <p:ph/>
          </p:nvPr>
        </p:nvSpPr>
        <p:spPr>
          <a:xfrm>
            <a:off x="609480" y="1662843"/>
            <a:ext cx="6678360" cy="3651120"/>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Similarly for </a:t>
            </a:r>
            <a:r>
              <a:rPr lang="en-US" sz="2000" b="1" strike="noStrike" spc="-1" dirty="0">
                <a:solidFill>
                  <a:schemeClr val="lt1"/>
                </a:solidFill>
                <a:latin typeface="Calibri"/>
              </a:rPr>
              <a:t>p-n-p bipolar junction</a:t>
            </a:r>
            <a:r>
              <a:rPr lang="en-US" sz="2000" b="0" strike="noStrike" spc="-1" dirty="0">
                <a:solidFill>
                  <a:schemeClr val="lt1"/>
                </a:solidFill>
                <a:latin typeface="Calibri"/>
              </a:rPr>
              <a:t> transistor (or pnp transistor), an n-type semiconductor is sandwiched between two p-type semiconductors. The diagram of a p-n-p transistor is shown below.</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For p-n-p transistors, current enters into the transistor through the emitter terminal. Like any bipolar junction transistor, the emitter-base junction is forward biased and the collector-base junction is reverse biased. We can tabulate the emitter, base and collector current, as well as the emitter-base, collector base and collector-emitter voltage for p-n-p transistors also.</a:t>
            </a:r>
            <a:endParaRPr lang="en-US" sz="2000" b="0" strike="noStrike" spc="-1" dirty="0">
              <a:solidFill>
                <a:schemeClr val="dk1"/>
              </a:solidFill>
              <a:latin typeface="Arial"/>
            </a:endParaRPr>
          </a:p>
          <a:p>
            <a:pPr indent="0" defTabSz="914400">
              <a:lnSpc>
                <a:spcPct val="90000"/>
              </a:lnSpc>
              <a:spcBef>
                <a:spcPts val="1001"/>
              </a:spcBef>
              <a:buNone/>
            </a:pPr>
            <a:endParaRPr lang="en-US" sz="2000" b="0" strike="noStrike" spc="-1" dirty="0">
              <a:solidFill>
                <a:schemeClr val="dk1"/>
              </a:solidFill>
              <a:latin typeface="Arial"/>
            </a:endParaRPr>
          </a:p>
          <a:p>
            <a:pPr indent="0" defTabSz="914400">
              <a:lnSpc>
                <a:spcPct val="90000"/>
              </a:lnSpc>
              <a:spcBef>
                <a:spcPts val="1001"/>
              </a:spcBef>
              <a:buNone/>
            </a:pPr>
            <a:endParaRPr lang="en-US" sz="2000" b="0" strike="noStrike" spc="-1" dirty="0">
              <a:solidFill>
                <a:schemeClr val="dk1"/>
              </a:solidFill>
              <a:latin typeface="Arial"/>
            </a:endParaRPr>
          </a:p>
        </p:txBody>
      </p:sp>
      <p:pic>
        <p:nvPicPr>
          <p:cNvPr id="607" name="Picture 3"/>
          <p:cNvPicPr/>
          <p:nvPr/>
        </p:nvPicPr>
        <p:blipFill>
          <a:blip r:embed="rId2"/>
          <a:stretch/>
        </p:blipFill>
        <p:spPr>
          <a:xfrm>
            <a:off x="7804080" y="1747440"/>
            <a:ext cx="3976560" cy="2960280"/>
          </a:xfrm>
          <a:prstGeom prst="rect">
            <a:avLst/>
          </a:prstGeom>
          <a:ln w="88900" cap="sq">
            <a:solidFill>
              <a:srgbClr val="ED7D31"/>
            </a:solidFill>
            <a:miter/>
          </a:ln>
          <a:effectLst>
            <a:innerShdw blurRad="76200">
              <a:srgbClr val="000000"/>
            </a:innerShdw>
          </a:effectLst>
        </p:spPr>
      </p:pic>
      <p:graphicFrame>
        <p:nvGraphicFramePr>
          <p:cNvPr id="608" name="Table 4"/>
          <p:cNvGraphicFramePr/>
          <p:nvPr>
            <p:extLst>
              <p:ext uri="{D42A27DB-BD31-4B8C-83A1-F6EECF244321}">
                <p14:modId xmlns:p14="http://schemas.microsoft.com/office/powerpoint/2010/main" val="1155445996"/>
              </p:ext>
            </p:extLst>
          </p:nvPr>
        </p:nvGraphicFramePr>
        <p:xfrm>
          <a:off x="718200" y="5061240"/>
          <a:ext cx="10750320" cy="1005840"/>
        </p:xfrm>
        <a:graphic>
          <a:graphicData uri="http://schemas.openxmlformats.org/drawingml/2006/table">
            <a:tbl>
              <a:tblPr/>
              <a:tblGrid>
                <a:gridCol w="1535760"/>
                <a:gridCol w="1535760"/>
                <a:gridCol w="1535760"/>
                <a:gridCol w="1535760"/>
                <a:gridCol w="1535760"/>
                <a:gridCol w="1535760"/>
                <a:gridCol w="1535760"/>
              </a:tblGrid>
              <a:tr h="553885">
                <a:tc>
                  <a:txBody>
                    <a:bodyPr/>
                    <a:lstStyle/>
                    <a:p>
                      <a:pPr algn="ctr" defTabSz="914400">
                        <a:lnSpc>
                          <a:spcPct val="100000"/>
                        </a:lnSpc>
                      </a:pPr>
                      <a:r>
                        <a:rPr lang="en-US" sz="1800" b="0" strike="noStrike" spc="-1">
                          <a:solidFill>
                            <a:schemeClr val="dk1"/>
                          </a:solidFill>
                          <a:latin typeface="Arial"/>
                        </a:rPr>
                        <a:t>Transistor type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I</a:t>
                      </a:r>
                      <a:r>
                        <a:rPr lang="en-US" sz="1800" b="0" strike="noStrike" spc="-1" baseline="-25000">
                          <a:solidFill>
                            <a:schemeClr val="dk1"/>
                          </a:solidFill>
                          <a:latin typeface="Arial"/>
                        </a:rPr>
                        <a:t>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dirty="0">
                          <a:solidFill>
                            <a:schemeClr val="dk1"/>
                          </a:solidFill>
                          <a:latin typeface="Arial"/>
                        </a:rPr>
                        <a:t>I</a:t>
                      </a:r>
                      <a:r>
                        <a:rPr lang="en-US" sz="1800" b="0" strike="noStrike" spc="-1" baseline="-25000" dirty="0">
                          <a:solidFill>
                            <a:schemeClr val="dk1"/>
                          </a:solidFill>
                          <a:latin typeface="Arial"/>
                        </a:rPr>
                        <a:t>C</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EB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CB</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V</a:t>
                      </a:r>
                      <a:r>
                        <a:rPr lang="en-US" sz="1800" b="0" strike="noStrike" spc="-1" baseline="-25000">
                          <a:solidFill>
                            <a:schemeClr val="dk1"/>
                          </a:solidFill>
                          <a:latin typeface="Arial"/>
                        </a:rPr>
                        <a:t>CE</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316506">
                <a:tc>
                  <a:txBody>
                    <a:bodyPr/>
                    <a:lstStyle/>
                    <a:p>
                      <a:pPr algn="ctr" defTabSz="914400">
                        <a:lnSpc>
                          <a:spcPct val="100000"/>
                        </a:lnSpc>
                      </a:pPr>
                      <a:r>
                        <a:rPr lang="en-US" sz="1800" b="0" strike="noStrike" spc="-1">
                          <a:solidFill>
                            <a:schemeClr val="dk1"/>
                          </a:solidFill>
                          <a:latin typeface="Arial"/>
                        </a:rPr>
                        <a:t>p – n – p</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a:solidFill>
                            <a:schemeClr val="dk1"/>
                          </a:solidFill>
                          <a:latin typeface="Arial"/>
                        </a:rPr>
                        <a:t>–</a:t>
                      </a:r>
                      <a:endParaRPr lang="en-US" sz="1800" b="0" strike="noStrike" spc="-1">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00000"/>
                        </a:lnSpc>
                      </a:pPr>
                      <a:r>
                        <a:rPr lang="en-US" sz="1800" b="0" strike="noStrike" spc="-1" dirty="0">
                          <a:solidFill>
                            <a:schemeClr val="dk1"/>
                          </a:solidFill>
                          <a:latin typeface="Arial"/>
                        </a:rPr>
                        <a:t>–</a:t>
                      </a:r>
                      <a:endParaRPr lang="en-US" sz="1800" b="0" strike="noStrike" spc="-1" dirty="0">
                        <a:solidFill>
                          <a:srgbClr val="000000"/>
                        </a:solidFill>
                        <a:latin typeface="Arial"/>
                      </a:endParaRPr>
                    </a:p>
                  </a:txBody>
                  <a:tcPr marL="60840" marR="60840" anchor="ct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PlaceHolder 1"/>
          <p:cNvSpPr>
            <a:spLocks noGrp="1"/>
          </p:cNvSpPr>
          <p:nvPr>
            <p:ph type="title"/>
          </p:nvPr>
        </p:nvSpPr>
        <p:spPr>
          <a:xfrm>
            <a:off x="609480" y="273600"/>
            <a:ext cx="10972080" cy="9662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Working Principle of BJT</a:t>
            </a:r>
            <a:endParaRPr lang="en-US" sz="6000" b="0" strike="noStrike" spc="-1">
              <a:solidFill>
                <a:schemeClr val="dk1"/>
              </a:solidFill>
              <a:latin typeface="Arial"/>
            </a:endParaRPr>
          </a:p>
        </p:txBody>
      </p:sp>
      <p:sp>
        <p:nvSpPr>
          <p:cNvPr id="610" name="PlaceHolder 2"/>
          <p:cNvSpPr>
            <a:spLocks noGrp="1"/>
          </p:cNvSpPr>
          <p:nvPr>
            <p:ph/>
          </p:nvPr>
        </p:nvSpPr>
        <p:spPr>
          <a:xfrm>
            <a:off x="609480" y="1439651"/>
            <a:ext cx="6605640" cy="4770720"/>
          </a:xfrm>
          <a:prstGeom prst="rect">
            <a:avLst/>
          </a:prstGeom>
          <a:noFill/>
          <a:ln w="0">
            <a:noFill/>
          </a:ln>
        </p:spPr>
        <p:txBody>
          <a:bodyPr lIns="0" tIns="0" rIns="0" bIns="0" anchor="t">
            <a:normAutofit fontScale="98192" lnSpcReduction="10000"/>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An n-p-n transistor operates with the BE junction forward biased and the CB junction reverse biased. Electrons flow from emitter to base due to reduced barrier potential. Base current is small due to electron-hole recombination, while most electrons constitute collector current. BJT operates on minority carrier conduction, hence termed as minority carrier devices.</a:t>
            </a:r>
            <a:endParaRPr lang="en-US" sz="2000" b="0" strike="noStrike" spc="-1" dirty="0">
              <a:solidFill>
                <a:schemeClr val="dk1"/>
              </a:solidFill>
              <a:latin typeface="Arial"/>
            </a:endParaRPr>
          </a:p>
          <a:p>
            <a:pPr indent="0" algn="just" defTabSz="914400">
              <a:lnSpc>
                <a:spcPct val="90000"/>
              </a:lnSpc>
              <a:spcBef>
                <a:spcPts val="1001"/>
              </a:spcBef>
              <a:buNone/>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Equivalent Circuit: A BJT is analogous to two diodes back to back due to its two p-n junctions.</a:t>
            </a:r>
            <a:endParaRPr lang="en-US" sz="2000" b="0" strike="noStrike" spc="-1" dirty="0">
              <a:solidFill>
                <a:schemeClr val="dk1"/>
              </a:solidFill>
              <a:latin typeface="Arial"/>
            </a:endParaRPr>
          </a:p>
          <a:p>
            <a:pPr indent="0" algn="just" defTabSz="914400">
              <a:lnSpc>
                <a:spcPct val="90000"/>
              </a:lnSpc>
              <a:spcBef>
                <a:spcPts val="1001"/>
              </a:spcBef>
              <a:buNone/>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BJT Characteristics: BJT has three parts: collector, emitter, and base. It operates in Common Base (CB), Common Emitter (CE), and Common Collector (CC) modes, each with distinct characteristics depicted graphically. Characteristics vary for different modes and parameters in both n-p-n and p-n-p transistors.</a:t>
            </a:r>
            <a:endParaRPr lang="en-US" sz="2000" b="0" strike="noStrike" spc="-1" dirty="0">
              <a:solidFill>
                <a:schemeClr val="dk1"/>
              </a:solidFill>
              <a:latin typeface="Arial"/>
            </a:endParaRPr>
          </a:p>
        </p:txBody>
      </p:sp>
      <p:pic>
        <p:nvPicPr>
          <p:cNvPr id="611" name="Picture 3"/>
          <p:cNvPicPr/>
          <p:nvPr/>
        </p:nvPicPr>
        <p:blipFill>
          <a:blip r:embed="rId2"/>
          <a:stretch/>
        </p:blipFill>
        <p:spPr>
          <a:xfrm>
            <a:off x="7577640" y="1991762"/>
            <a:ext cx="4208040" cy="3603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119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Common Base Characteristics</a:t>
            </a:r>
            <a:endParaRPr lang="en-US" sz="6000" b="0" strike="noStrike" spc="-1">
              <a:solidFill>
                <a:schemeClr val="dk1"/>
              </a:solidFill>
              <a:latin typeface="Arial"/>
            </a:endParaRPr>
          </a:p>
        </p:txBody>
      </p:sp>
      <p:sp>
        <p:nvSpPr>
          <p:cNvPr id="613" name="PlaceHolder 2"/>
          <p:cNvSpPr>
            <a:spLocks noGrp="1"/>
          </p:cNvSpPr>
          <p:nvPr>
            <p:ph/>
          </p:nvPr>
        </p:nvSpPr>
        <p:spPr>
          <a:xfrm>
            <a:off x="437463" y="1367280"/>
            <a:ext cx="6452223" cy="4816080"/>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Input Characteristics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For p-n-p transistor, the input current is the emitter current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and the input voltage is the collector base voltage (V</a:t>
            </a:r>
            <a:r>
              <a:rPr lang="en-US" sz="2000" b="0" strike="noStrike" spc="-1" baseline="-25000" dirty="0">
                <a:solidFill>
                  <a:schemeClr val="lt1"/>
                </a:solidFill>
                <a:latin typeface="Calibri" panose="020F0502020204030204" pitchFamily="34" charset="0"/>
                <a:cs typeface="Calibri" panose="020F0502020204030204" pitchFamily="34" charset="0"/>
              </a:rPr>
              <a:t>CB</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As the emitter-base junction is forward biased, therefore the graph of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Vs V</a:t>
            </a:r>
            <a:r>
              <a:rPr lang="en-US" sz="2000" b="0" strike="noStrike" spc="-1" baseline="-25000" dirty="0">
                <a:solidFill>
                  <a:schemeClr val="lt1"/>
                </a:solidFill>
                <a:latin typeface="Calibri" panose="020F0502020204030204" pitchFamily="34" charset="0"/>
                <a:cs typeface="Calibri" panose="020F0502020204030204" pitchFamily="34" charset="0"/>
              </a:rPr>
              <a:t>EB</a:t>
            </a:r>
            <a:r>
              <a:rPr lang="en-US" sz="2000" b="0" strike="noStrike" spc="-1" dirty="0">
                <a:solidFill>
                  <a:schemeClr val="lt1"/>
                </a:solidFill>
                <a:latin typeface="Calibri" panose="020F0502020204030204" pitchFamily="34" charset="0"/>
                <a:cs typeface="Calibri" panose="020F0502020204030204" pitchFamily="34" charset="0"/>
              </a:rPr>
              <a:t> is similar to the forward characteristics of a p-n diode.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increases for fixed V</a:t>
            </a:r>
            <a:r>
              <a:rPr lang="en-US" sz="2000" b="0" strike="noStrike" spc="-1" baseline="-25000" dirty="0">
                <a:solidFill>
                  <a:schemeClr val="lt1"/>
                </a:solidFill>
                <a:latin typeface="Calibri" panose="020F0502020204030204" pitchFamily="34" charset="0"/>
                <a:cs typeface="Calibri" panose="020F0502020204030204" pitchFamily="34" charset="0"/>
              </a:rPr>
              <a:t>EB</a:t>
            </a:r>
            <a:r>
              <a:rPr lang="en-US" sz="2000" b="0" strike="noStrike" spc="-1" dirty="0">
                <a:solidFill>
                  <a:schemeClr val="lt1"/>
                </a:solidFill>
                <a:latin typeface="Calibri" panose="020F0502020204030204" pitchFamily="34" charset="0"/>
                <a:cs typeface="Calibri" panose="020F0502020204030204" pitchFamily="34" charset="0"/>
              </a:rPr>
              <a:t> when V</a:t>
            </a:r>
            <a:r>
              <a:rPr lang="en-US" sz="2000" b="0" strike="noStrike" spc="-1" baseline="-25000" dirty="0">
                <a:solidFill>
                  <a:schemeClr val="lt1"/>
                </a:solidFill>
                <a:latin typeface="Calibri" panose="020F0502020204030204" pitchFamily="34" charset="0"/>
                <a:cs typeface="Calibri" panose="020F0502020204030204" pitchFamily="34" charset="0"/>
              </a:rPr>
              <a:t>CB</a:t>
            </a:r>
            <a:r>
              <a:rPr lang="en-US" sz="2000" b="0" strike="noStrike" spc="-1" dirty="0">
                <a:solidFill>
                  <a:schemeClr val="lt1"/>
                </a:solidFill>
                <a:latin typeface="Calibri" panose="020F0502020204030204" pitchFamily="34" charset="0"/>
                <a:cs typeface="Calibri" panose="020F0502020204030204" pitchFamily="34" charset="0"/>
              </a:rPr>
              <a:t> increases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pPr>
            <a:r>
              <a:rPr lang="en-US" sz="2000" b="1" strike="noStrike" spc="-1" dirty="0">
                <a:solidFill>
                  <a:schemeClr val="lt1"/>
                </a:solidFill>
                <a:latin typeface="Calibri" panose="020F0502020204030204" pitchFamily="34" charset="0"/>
                <a:cs typeface="Calibri" panose="020F0502020204030204" pitchFamily="34" charset="0"/>
              </a:rPr>
              <a:t> </a:t>
            </a:r>
            <a:r>
              <a:rPr lang="en-US" sz="2400" b="1" strike="noStrike" spc="-1" dirty="0">
                <a:solidFill>
                  <a:schemeClr val="lt1"/>
                </a:solidFill>
                <a:latin typeface="Calibri" panose="020F0502020204030204" pitchFamily="34" charset="0"/>
                <a:cs typeface="Calibri" panose="020F0502020204030204" pitchFamily="34" charset="0"/>
              </a:rPr>
              <a:t>Output Characteristics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The output characteristics show the relation between the output voltage and output current I</a:t>
            </a:r>
            <a:r>
              <a:rPr lang="en-US" sz="2000" b="0" strike="noStrike" spc="-1" baseline="-25000" dirty="0">
                <a:solidFill>
                  <a:schemeClr val="lt1"/>
                </a:solidFill>
                <a:latin typeface="Calibri" panose="020F0502020204030204" pitchFamily="34" charset="0"/>
                <a:cs typeface="Calibri" panose="020F0502020204030204" pitchFamily="34" charset="0"/>
              </a:rPr>
              <a:t>C</a:t>
            </a:r>
            <a:r>
              <a:rPr lang="en-US" sz="2000" b="0" strike="noStrike" spc="-1" dirty="0">
                <a:solidFill>
                  <a:schemeClr val="lt1"/>
                </a:solidFill>
                <a:latin typeface="Calibri" panose="020F0502020204030204" pitchFamily="34" charset="0"/>
                <a:cs typeface="Calibri" panose="020F0502020204030204" pitchFamily="34" charset="0"/>
              </a:rPr>
              <a:t> is the output current and collector-base voltage and the emitter current I</a:t>
            </a:r>
            <a:r>
              <a:rPr lang="en-US" sz="2000" b="0" strike="noStrike" spc="-1" baseline="-25000" dirty="0">
                <a:solidFill>
                  <a:schemeClr val="lt1"/>
                </a:solidFill>
                <a:latin typeface="Calibri" panose="020F0502020204030204" pitchFamily="34" charset="0"/>
                <a:cs typeface="Calibri" panose="020F0502020204030204" pitchFamily="34" charset="0"/>
              </a:rPr>
              <a:t>E</a:t>
            </a:r>
            <a:r>
              <a:rPr lang="en-US" sz="2000" b="0" strike="noStrike" spc="-1" dirty="0">
                <a:solidFill>
                  <a:schemeClr val="lt1"/>
                </a:solidFill>
                <a:latin typeface="Calibri" panose="020F0502020204030204" pitchFamily="34" charset="0"/>
                <a:cs typeface="Calibri" panose="020F0502020204030204" pitchFamily="34" charset="0"/>
              </a:rPr>
              <a:t> is the input current and works as the parameters. The figure below shows the output characteristics for a p-n-p transistor in CB mode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14" name="Picture 4"/>
          <p:cNvPicPr/>
          <p:nvPr/>
        </p:nvPicPr>
        <p:blipFill>
          <a:blip r:embed="rId2"/>
          <a:stretch/>
        </p:blipFill>
        <p:spPr>
          <a:xfrm>
            <a:off x="7125131" y="1462320"/>
            <a:ext cx="4655520" cy="2231280"/>
          </a:xfrm>
          <a:prstGeom prst="rect">
            <a:avLst/>
          </a:prstGeom>
          <a:ln w="88900" cap="sq">
            <a:solidFill>
              <a:srgbClr val="ED7D31"/>
            </a:solidFill>
            <a:miter/>
          </a:ln>
          <a:effectLst>
            <a:innerShdw blurRad="76200">
              <a:srgbClr val="000000"/>
            </a:innerShdw>
          </a:effectLst>
        </p:spPr>
      </p:pic>
      <p:pic>
        <p:nvPicPr>
          <p:cNvPr id="615" name="Picture 5"/>
          <p:cNvPicPr/>
          <p:nvPr/>
        </p:nvPicPr>
        <p:blipFill>
          <a:blip r:embed="rId3"/>
          <a:stretch/>
        </p:blipFill>
        <p:spPr>
          <a:xfrm>
            <a:off x="7125131" y="3775320"/>
            <a:ext cx="4655520" cy="228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 name="PlaceHolder 1"/>
          <p:cNvSpPr>
            <a:spLocks noGrp="1"/>
          </p:cNvSpPr>
          <p:nvPr>
            <p:ph type="title"/>
          </p:nvPr>
        </p:nvSpPr>
        <p:spPr>
          <a:xfrm>
            <a:off x="613080" y="1054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Common Base Characteristics</a:t>
            </a:r>
            <a:endParaRPr lang="en-US" sz="6000" b="0" strike="noStrike" spc="-1">
              <a:solidFill>
                <a:schemeClr val="dk1"/>
              </a:solidFill>
              <a:latin typeface="Arial"/>
            </a:endParaRPr>
          </a:p>
        </p:txBody>
      </p:sp>
      <p:pic>
        <p:nvPicPr>
          <p:cNvPr id="617" name="Content Placeholder 5"/>
          <p:cNvPicPr/>
          <p:nvPr/>
        </p:nvPicPr>
        <p:blipFill>
          <a:blip r:embed="rId2"/>
          <a:stretch/>
        </p:blipFill>
        <p:spPr>
          <a:xfrm>
            <a:off x="1149840" y="1430280"/>
            <a:ext cx="9840600" cy="4716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PlaceHolder 1"/>
          <p:cNvSpPr>
            <a:spLocks noGrp="1"/>
          </p:cNvSpPr>
          <p:nvPr>
            <p:ph type="title"/>
          </p:nvPr>
        </p:nvSpPr>
        <p:spPr>
          <a:xfrm>
            <a:off x="609480" y="1378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Common Emitter Characteristics</a:t>
            </a:r>
            <a:endParaRPr lang="en-US" sz="6000" b="0" strike="noStrike" spc="-1" dirty="0">
              <a:solidFill>
                <a:schemeClr val="dk1"/>
              </a:solidFill>
              <a:latin typeface="Arial"/>
            </a:endParaRPr>
          </a:p>
        </p:txBody>
      </p:sp>
      <p:sp>
        <p:nvSpPr>
          <p:cNvPr id="619" name="PlaceHolder 2"/>
          <p:cNvSpPr>
            <a:spLocks noGrp="1"/>
          </p:cNvSpPr>
          <p:nvPr>
            <p:ph/>
          </p:nvPr>
        </p:nvSpPr>
        <p:spPr>
          <a:xfrm>
            <a:off x="609480" y="1355040"/>
            <a:ext cx="10851840" cy="4855320"/>
          </a:xfrm>
          <a:prstGeom prst="rect">
            <a:avLst/>
          </a:prstGeom>
          <a:noFill/>
          <a:ln w="0">
            <a:noFill/>
          </a:ln>
        </p:spPr>
        <p:txBody>
          <a:bodyPr lIns="0" tIns="0" rIns="0" bIns="0" anchor="t">
            <a:normAutofit fontScale="91765"/>
          </a:bodyPr>
          <a:lstStyle/>
          <a:p>
            <a:pPr marL="228600" indent="-228600" algn="just" defTabSz="914400">
              <a:lnSpc>
                <a:spcPct val="90000"/>
              </a:lnSpc>
              <a:spcBef>
                <a:spcPts val="1001"/>
              </a:spcBef>
              <a:buClr>
                <a:srgbClr val="ED7D31"/>
              </a:buClr>
              <a:buFont typeface="Wingdings" charset="2"/>
              <a:buChar char=""/>
            </a:pPr>
            <a:r>
              <a:rPr lang="en-US" sz="2800" b="1" strike="noStrike" spc="-1" dirty="0">
                <a:solidFill>
                  <a:schemeClr val="lt1"/>
                </a:solidFill>
                <a:latin typeface="Calibri"/>
              </a:rPr>
              <a:t> </a:t>
            </a:r>
            <a:r>
              <a:rPr lang="en-US" sz="2600" b="1" strike="noStrike" spc="-1" dirty="0">
                <a:solidFill>
                  <a:schemeClr val="lt1"/>
                </a:solidFill>
                <a:latin typeface="Calibri" panose="020F0502020204030204" pitchFamily="34" charset="0"/>
                <a:cs typeface="Calibri" panose="020F0502020204030204" pitchFamily="34" charset="0"/>
              </a:rPr>
              <a:t>Input characteristics</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I</a:t>
            </a:r>
            <a:r>
              <a:rPr lang="en-US" sz="2000" b="0" strike="noStrike" spc="-1" baseline="-25000" dirty="0">
                <a:solidFill>
                  <a:schemeClr val="lt1"/>
                </a:solidFill>
                <a:latin typeface="Calibri"/>
              </a:rPr>
              <a:t>B</a:t>
            </a:r>
            <a:r>
              <a:rPr lang="en-US" sz="2000" b="0" strike="noStrike" spc="-1" dirty="0">
                <a:solidFill>
                  <a:schemeClr val="lt1"/>
                </a:solidFill>
                <a:latin typeface="Calibri"/>
              </a:rPr>
              <a:t> (Base Current) is the input current, V</a:t>
            </a:r>
            <a:r>
              <a:rPr lang="en-US" sz="2000" b="0" strike="noStrike" spc="-1" baseline="-25000" dirty="0">
                <a:solidFill>
                  <a:schemeClr val="lt1"/>
                </a:solidFill>
                <a:latin typeface="Calibri"/>
              </a:rPr>
              <a:t>BE</a:t>
            </a:r>
            <a:r>
              <a:rPr lang="en-US" sz="2000" b="0" strike="noStrike" spc="-1" dirty="0">
                <a:solidFill>
                  <a:schemeClr val="lt1"/>
                </a:solidFill>
                <a:latin typeface="Calibri"/>
              </a:rPr>
              <a:t> (Base – Emitter Voltage) is the input voltage for CE (Common Emitter) mode. So, the input characteristics for CE mode will be the relation between I</a:t>
            </a:r>
            <a:r>
              <a:rPr lang="en-US" sz="2000" b="0" strike="noStrike" spc="-1" baseline="-25000" dirty="0">
                <a:solidFill>
                  <a:schemeClr val="lt1"/>
                </a:solidFill>
                <a:latin typeface="Calibri"/>
              </a:rPr>
              <a:t>B</a:t>
            </a:r>
            <a:r>
              <a:rPr lang="en-US" sz="2000" b="0" strike="noStrike" spc="-1" dirty="0">
                <a:solidFill>
                  <a:schemeClr val="lt1"/>
                </a:solidFill>
                <a:latin typeface="Calibri"/>
              </a:rPr>
              <a:t> and V</a:t>
            </a:r>
            <a:r>
              <a:rPr lang="en-US" sz="2000" b="0" strike="noStrike" spc="-1" baseline="-25000" dirty="0">
                <a:solidFill>
                  <a:schemeClr val="lt1"/>
                </a:solidFill>
                <a:latin typeface="Calibri"/>
              </a:rPr>
              <a:t>BE</a:t>
            </a:r>
            <a:r>
              <a:rPr lang="en-US" sz="2000" b="0" strike="noStrike" spc="-1" dirty="0">
                <a:solidFill>
                  <a:schemeClr val="lt1"/>
                </a:solidFill>
                <a:latin typeface="Calibri"/>
              </a:rPr>
              <a:t> with V</a:t>
            </a:r>
            <a:r>
              <a:rPr lang="en-US" sz="2000" b="0" strike="noStrike" spc="-1" baseline="-25000" dirty="0">
                <a:solidFill>
                  <a:schemeClr val="lt1"/>
                </a:solidFill>
                <a:latin typeface="Calibri"/>
              </a:rPr>
              <a:t>CE</a:t>
            </a:r>
            <a:r>
              <a:rPr lang="en-US" sz="2000" b="0" strike="noStrike" spc="-1" dirty="0">
                <a:solidFill>
                  <a:schemeClr val="lt1"/>
                </a:solidFill>
                <a:latin typeface="Calibri"/>
              </a:rPr>
              <a:t> as a parameter.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The typical CE input characteristics are similar to that of a forward-biased of p-n diode. But as V</a:t>
            </a:r>
            <a:r>
              <a:rPr lang="en-US" sz="2000" b="0" strike="noStrike" spc="-1" baseline="-25000" dirty="0">
                <a:solidFill>
                  <a:schemeClr val="lt1"/>
                </a:solidFill>
                <a:latin typeface="Calibri"/>
              </a:rPr>
              <a:t>CB</a:t>
            </a:r>
            <a:r>
              <a:rPr lang="en-US" sz="2000" b="0" strike="noStrike" spc="-1" dirty="0">
                <a:solidFill>
                  <a:schemeClr val="lt1"/>
                </a:solidFill>
                <a:latin typeface="Calibri"/>
              </a:rPr>
              <a:t> increases the base width decreases.</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Wingdings" charset="2"/>
              <a:buChar char=""/>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 Output Characteristics</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Output characteristics for CE mode is the curve or graph between collector current (I</a:t>
            </a:r>
            <a:r>
              <a:rPr lang="en-US" sz="2000" b="0" strike="noStrike" spc="-1" baseline="-25000" dirty="0">
                <a:solidFill>
                  <a:schemeClr val="lt1"/>
                </a:solidFill>
                <a:latin typeface="Calibri"/>
              </a:rPr>
              <a:t>C</a:t>
            </a:r>
            <a:r>
              <a:rPr lang="en-US" sz="2000" b="0" strike="noStrike" spc="-1" dirty="0">
                <a:solidFill>
                  <a:schemeClr val="lt1"/>
                </a:solidFill>
                <a:latin typeface="Calibri"/>
              </a:rPr>
              <a:t>) and collector-emitter voltage (V</a:t>
            </a:r>
            <a:r>
              <a:rPr lang="en-US" sz="2000" b="0" strike="noStrike" spc="-1" baseline="-25000" dirty="0">
                <a:solidFill>
                  <a:schemeClr val="lt1"/>
                </a:solidFill>
                <a:latin typeface="Calibri"/>
              </a:rPr>
              <a:t>CE</a:t>
            </a:r>
            <a:r>
              <a:rPr lang="en-US" sz="2000" b="0" strike="noStrike" spc="-1" dirty="0">
                <a:solidFill>
                  <a:schemeClr val="lt1"/>
                </a:solidFill>
                <a:latin typeface="Calibri"/>
              </a:rPr>
              <a:t>) when the base current I</a:t>
            </a:r>
            <a:r>
              <a:rPr lang="en-US" sz="2000" b="0" strike="noStrike" spc="-1" baseline="-25000" dirty="0">
                <a:solidFill>
                  <a:schemeClr val="lt1"/>
                </a:solidFill>
                <a:latin typeface="Calibri"/>
              </a:rPr>
              <a:t>B</a:t>
            </a:r>
            <a:r>
              <a:rPr lang="en-US" sz="2000" b="0" strike="noStrike" spc="-1" dirty="0">
                <a:solidFill>
                  <a:schemeClr val="lt1"/>
                </a:solidFill>
                <a:latin typeface="Calibri"/>
              </a:rPr>
              <a:t> is the parameter.</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Like the output characteristics of common – base transistor CE mode has also three regions named (</a:t>
            </a:r>
            <a:r>
              <a:rPr lang="en-US" sz="2000" b="0" strike="noStrike" spc="-1" dirty="0" err="1">
                <a:solidFill>
                  <a:schemeClr val="lt1"/>
                </a:solidFill>
                <a:latin typeface="Calibri"/>
              </a:rPr>
              <a:t>i</a:t>
            </a:r>
            <a:r>
              <a:rPr lang="en-US" sz="2000" b="0" strike="noStrike" spc="-1" dirty="0">
                <a:solidFill>
                  <a:schemeClr val="lt1"/>
                </a:solidFill>
                <a:latin typeface="Calibri"/>
              </a:rPr>
              <a:t>) Active region, (ii) cut-off regions, (iii) saturation region. The active region has collector region reverse biased and the emitter junction forward biased.</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For cut-off region, the emitter junction is slightly reverse biased and the collector current is not totally cut-off. And finally for the saturation region both the collector and the emitter junction are forward biased.</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PlaceHolder 1"/>
          <p:cNvSpPr>
            <a:spLocks noGrp="1"/>
          </p:cNvSpPr>
          <p:nvPr>
            <p:ph type="title"/>
          </p:nvPr>
        </p:nvSpPr>
        <p:spPr>
          <a:xfrm>
            <a:off x="609480" y="201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Optocoupler</a:t>
            </a:r>
            <a:endParaRPr lang="en-US" sz="6000" b="0" strike="noStrike" spc="-1" dirty="0">
              <a:solidFill>
                <a:schemeClr val="dk1"/>
              </a:solidFill>
              <a:latin typeface="Arial"/>
            </a:endParaRPr>
          </a:p>
        </p:txBody>
      </p:sp>
      <p:sp>
        <p:nvSpPr>
          <p:cNvPr id="621" name="PlaceHolder 2"/>
          <p:cNvSpPr>
            <a:spLocks noGrp="1"/>
          </p:cNvSpPr>
          <p:nvPr>
            <p:ph/>
          </p:nvPr>
        </p:nvSpPr>
        <p:spPr>
          <a:xfrm>
            <a:off x="482731" y="1671965"/>
            <a:ext cx="7121880" cy="4421017"/>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ED7D31"/>
              </a:buClr>
              <a:buNone/>
            </a:pPr>
            <a:r>
              <a:rPr lang="en-US" sz="2000" b="0" strike="noStrike" spc="-1" dirty="0">
                <a:solidFill>
                  <a:schemeClr val="lt1"/>
                </a:solidFill>
                <a:latin typeface="Calibri"/>
              </a:rPr>
              <a:t>Optocoupler is a device that couples an input control signal to output or load, via using light energy, in such a manner that electrical isolation also remains intact between input signals and load (output). The basic function of an Optocoupler is the coupling of input and output circuits through light energy (due to which it is called Optocoupler) and to provide complete isolation between input and output circuits, therefore Optocoupler is also sometimes known as </a:t>
            </a:r>
            <a:r>
              <a:rPr lang="en-US" sz="2000" b="0" strike="noStrike" spc="-1" dirty="0" err="1" smtClean="0">
                <a:solidFill>
                  <a:schemeClr val="lt1"/>
                </a:solidFill>
                <a:latin typeface="Calibri"/>
              </a:rPr>
              <a:t>Opto</a:t>
            </a:r>
            <a:r>
              <a:rPr lang="en-US" sz="2000" b="0" strike="noStrike" spc="-1" dirty="0" smtClean="0">
                <a:solidFill>
                  <a:schemeClr val="lt1"/>
                </a:solidFill>
                <a:latin typeface="Calibri"/>
              </a:rPr>
              <a:t> isolator</a:t>
            </a:r>
            <a:r>
              <a:rPr lang="en-US" sz="2000" b="0" strike="noStrike" spc="-1" dirty="0">
                <a:solidFill>
                  <a:schemeClr val="lt1"/>
                </a:solidFill>
                <a:latin typeface="Calibri"/>
              </a:rPr>
              <a:t>. The objective of providing electrical isolation between input and output circuits is to protect them against high voltage transients or high voltage short waves, surge voltage (i.e. sudden sharp increase in voltage), and low-level noise. Moreover, the interfacing of different voltage level circuits and different grounds by means of an Optocoupler (that’s different voltage circuits and different grounds can also be set apart or isolated by means of its use). Remember that this device provides isolation up to 2500 volts.</a:t>
            </a:r>
            <a:endParaRPr lang="en-US" sz="2000" b="0" strike="noStrike" spc="-1" dirty="0">
              <a:solidFill>
                <a:schemeClr val="dk1"/>
              </a:solidFill>
              <a:latin typeface="Arial"/>
            </a:endParaRPr>
          </a:p>
        </p:txBody>
      </p:sp>
      <p:pic>
        <p:nvPicPr>
          <p:cNvPr id="622" name="Picture 3"/>
          <p:cNvPicPr/>
          <p:nvPr/>
        </p:nvPicPr>
        <p:blipFill>
          <a:blip r:embed="rId2"/>
          <a:stretch/>
        </p:blipFill>
        <p:spPr>
          <a:xfrm>
            <a:off x="7974720" y="2064240"/>
            <a:ext cx="3467160" cy="33224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 name="PlaceHolder 1"/>
          <p:cNvSpPr>
            <a:spLocks noGrp="1"/>
          </p:cNvSpPr>
          <p:nvPr>
            <p:ph type="title"/>
          </p:nvPr>
        </p:nvSpPr>
        <p:spPr>
          <a:xfrm>
            <a:off x="609480" y="273600"/>
            <a:ext cx="10972080" cy="103896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Table of Active Components</a:t>
            </a:r>
            <a:endParaRPr lang="en-US" sz="6000" b="0" strike="noStrike" spc="-1">
              <a:solidFill>
                <a:schemeClr val="dk1"/>
              </a:solidFill>
              <a:latin typeface="Arial"/>
            </a:endParaRPr>
          </a:p>
        </p:txBody>
      </p:sp>
      <p:graphicFrame>
        <p:nvGraphicFramePr>
          <p:cNvPr id="493" name="Content Placeholder 3"/>
          <p:cNvGraphicFramePr/>
          <p:nvPr>
            <p:extLst>
              <p:ext uri="{D42A27DB-BD31-4B8C-83A1-F6EECF244321}">
                <p14:modId xmlns:p14="http://schemas.microsoft.com/office/powerpoint/2010/main" val="3234730097"/>
              </p:ext>
            </p:extLst>
          </p:nvPr>
        </p:nvGraphicFramePr>
        <p:xfrm>
          <a:off x="609480" y="1358068"/>
          <a:ext cx="10972800" cy="5389560"/>
        </p:xfrm>
        <a:graphic>
          <a:graphicData uri="http://schemas.openxmlformats.org/drawingml/2006/table">
            <a:tbl>
              <a:tblPr/>
              <a:tblGrid>
                <a:gridCol w="3657600"/>
                <a:gridCol w="3657600"/>
                <a:gridCol w="3657600"/>
              </a:tblGrid>
              <a:tr h="479880">
                <a:tc>
                  <a:txBody>
                    <a:bodyPr/>
                    <a:lstStyle/>
                    <a:p>
                      <a:pPr algn="ctr" defTabSz="914400">
                        <a:lnSpc>
                          <a:spcPct val="150000"/>
                        </a:lnSpc>
                      </a:pPr>
                      <a:r>
                        <a:rPr lang="en-US" sz="1800" b="1" strike="noStrike" spc="-1">
                          <a:solidFill>
                            <a:schemeClr val="lt1"/>
                          </a:solidFill>
                          <a:latin typeface="Calibri"/>
                        </a:rPr>
                        <a:t>Active Components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1800" b="1" strike="noStrike" spc="-1">
                          <a:solidFill>
                            <a:schemeClr val="lt1"/>
                          </a:solidFill>
                          <a:latin typeface="Calibri"/>
                        </a:rPr>
                        <a:t>Relationship/Unit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c>
                  <a:txBody>
                    <a:bodyPr/>
                    <a:lstStyle/>
                    <a:p>
                      <a:pPr algn="ctr" defTabSz="914400">
                        <a:lnSpc>
                          <a:spcPct val="150000"/>
                        </a:lnSpc>
                      </a:pPr>
                      <a:r>
                        <a:rPr lang="en-US" sz="1800" b="1" strike="noStrike" spc="-1">
                          <a:solidFill>
                            <a:schemeClr val="lt1"/>
                          </a:solidFill>
                          <a:latin typeface="Calibri"/>
                        </a:rPr>
                        <a:t>Symbols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accent2"/>
                    </a:solidFill>
                  </a:tcPr>
                </a:tc>
              </a:tr>
              <a:tr h="916560">
                <a:tc>
                  <a:txBody>
                    <a:bodyPr/>
                    <a:lstStyle/>
                    <a:p>
                      <a:pPr algn="ctr" defTabSz="914400">
                        <a:lnSpc>
                          <a:spcPct val="150000"/>
                        </a:lnSpc>
                      </a:pPr>
                      <a:r>
                        <a:rPr lang="en-US" sz="1800" b="1" strike="noStrike" spc="-1">
                          <a:solidFill>
                            <a:schemeClr val="dk1"/>
                          </a:solidFill>
                          <a:latin typeface="Calibri"/>
                        </a:rPr>
                        <a:t>Transistors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Ampere (A), Volt (V), and Ohm (Ω), respectively.</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MOSFETS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Ampere per Volt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533520">
                <a:tc>
                  <a:txBody>
                    <a:bodyPr/>
                    <a:lstStyle/>
                    <a:p>
                      <a:pPr algn="ctr" defTabSz="914400">
                        <a:lnSpc>
                          <a:spcPct val="150000"/>
                        </a:lnSpc>
                      </a:pPr>
                      <a:r>
                        <a:rPr lang="en-US" sz="1800" b="1" strike="noStrike" spc="-1">
                          <a:solidFill>
                            <a:schemeClr val="dk1"/>
                          </a:solidFill>
                          <a:latin typeface="Calibri"/>
                        </a:rPr>
                        <a:t>Crystal Oscillator</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Hertz</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Leds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Candela</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768960">
                <a:tc>
                  <a:txBody>
                    <a:bodyPr/>
                    <a:lstStyle/>
                    <a:p>
                      <a:pPr algn="ctr" defTabSz="914400">
                        <a:lnSpc>
                          <a:spcPct val="150000"/>
                        </a:lnSpc>
                      </a:pPr>
                      <a:r>
                        <a:rPr lang="en-US" sz="1800" b="1" strike="noStrike" spc="-1">
                          <a:solidFill>
                            <a:schemeClr val="dk1"/>
                          </a:solidFill>
                          <a:latin typeface="Calibri"/>
                        </a:rPr>
                        <a:t>Opto Couplers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Volts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Hall effect sensors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tesla (T)</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r h="533520">
                <a:tc>
                  <a:txBody>
                    <a:bodyPr/>
                    <a:lstStyle/>
                    <a:p>
                      <a:pPr algn="ctr" defTabSz="914400">
                        <a:lnSpc>
                          <a:spcPct val="150000"/>
                        </a:lnSpc>
                      </a:pPr>
                      <a:r>
                        <a:rPr lang="en-US" sz="1800" b="1" strike="noStrike" spc="-1">
                          <a:solidFill>
                            <a:schemeClr val="dk1"/>
                          </a:solidFill>
                          <a:latin typeface="Calibri"/>
                        </a:rPr>
                        <a:t>Silicon-controlled rectifiers </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pPr algn="ctr" defTabSz="914400">
                        <a:lnSpc>
                          <a:spcPct val="150000"/>
                        </a:lnSpc>
                      </a:pPr>
                      <a:r>
                        <a:rPr lang="en-US" sz="1800" b="1" strike="noStrike" spc="-1">
                          <a:solidFill>
                            <a:schemeClr val="dk1"/>
                          </a:solidFill>
                          <a:latin typeface="Calibri"/>
                        </a:rPr>
                        <a:t>Volt/Ampere</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c>
                  <a:txBody>
                    <a:bodyPr/>
                    <a:lstStyle/>
                    <a:p>
                      <a:endParaRPr lang="en-US" sz="1800" b="1" strike="noStrike" spc="-1">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dk1">
                        <a:tint val="20000"/>
                      </a:schemeClr>
                    </a:solidFill>
                  </a:tcPr>
                </a:tc>
              </a:tr>
              <a:tr h="533520">
                <a:tc>
                  <a:txBody>
                    <a:bodyPr/>
                    <a:lstStyle/>
                    <a:p>
                      <a:pPr algn="ctr" defTabSz="914400">
                        <a:lnSpc>
                          <a:spcPct val="150000"/>
                        </a:lnSpc>
                      </a:pPr>
                      <a:r>
                        <a:rPr lang="en-US" sz="1800" b="1" strike="noStrike" spc="-1">
                          <a:solidFill>
                            <a:schemeClr val="dk1"/>
                          </a:solidFill>
                          <a:latin typeface="Calibri"/>
                        </a:rPr>
                        <a:t>Comparators</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pPr algn="ctr" defTabSz="914400">
                        <a:lnSpc>
                          <a:spcPct val="150000"/>
                        </a:lnSpc>
                      </a:pPr>
                      <a:r>
                        <a:rPr lang="en-US" sz="1800" b="1" strike="noStrike" spc="-1">
                          <a:solidFill>
                            <a:schemeClr val="dk1"/>
                          </a:solidFill>
                          <a:latin typeface="Calibri"/>
                        </a:rPr>
                        <a:t>Voltage (V)</a:t>
                      </a:r>
                      <a:endParaRPr lang="en-US" sz="1800" b="0" strike="noStrike" spc="-1">
                        <a:solidFill>
                          <a:srgbClr val="000000"/>
                        </a:solidFill>
                        <a:latin typeface="Arial"/>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c>
                  <a:txBody>
                    <a:bodyPr/>
                    <a:lstStyle/>
                    <a:p>
                      <a:endParaRPr lang="en-US" sz="1800" b="1" strike="noStrike" spc="-1" dirty="0">
                        <a:solidFill>
                          <a:schemeClr val="dk1"/>
                        </a:solidFill>
                        <a:latin typeface="Calibri"/>
                      </a:endParaRPr>
                    </a:p>
                  </a:txBody>
                  <a:tcPr>
                    <a:lnL w="12240">
                      <a:solidFill>
                        <a:srgbClr val="000000"/>
                      </a:solidFill>
                      <a:prstDash val="solid"/>
                    </a:lnL>
                    <a:lnR w="12240">
                      <a:solidFill>
                        <a:srgbClr val="000000"/>
                      </a:solidFill>
                      <a:prstDash val="solid"/>
                    </a:lnR>
                    <a:lnT w="12240">
                      <a:solidFill>
                        <a:srgbClr val="000000"/>
                      </a:solidFill>
                      <a:prstDash val="solid"/>
                    </a:lnT>
                    <a:lnB w="12240">
                      <a:solidFill>
                        <a:srgbClr val="000000"/>
                      </a:solidFill>
                      <a:prstDash val="solid"/>
                    </a:lnB>
                    <a:solidFill>
                      <a:schemeClr val="lt1"/>
                    </a:solidFill>
                  </a:tcPr>
                </a:tc>
              </a:tr>
            </a:tbl>
          </a:graphicData>
        </a:graphic>
      </p:graphicFrame>
      <p:pic>
        <p:nvPicPr>
          <p:cNvPr id="494" name="Picture 5"/>
          <p:cNvPicPr/>
          <p:nvPr/>
        </p:nvPicPr>
        <p:blipFill>
          <a:blip r:embed="rId3"/>
          <a:stretch/>
        </p:blipFill>
        <p:spPr>
          <a:xfrm>
            <a:off x="8310960" y="1952640"/>
            <a:ext cx="1529640" cy="763200"/>
          </a:xfrm>
          <a:prstGeom prst="rect">
            <a:avLst/>
          </a:prstGeom>
          <a:ln w="0">
            <a:solidFill>
              <a:srgbClr val="000000"/>
            </a:solidFill>
          </a:ln>
        </p:spPr>
      </p:pic>
      <p:pic>
        <p:nvPicPr>
          <p:cNvPr id="495" name="Picture 6"/>
          <p:cNvPicPr/>
          <p:nvPr/>
        </p:nvPicPr>
        <p:blipFill>
          <a:blip r:embed="rId4"/>
          <a:stretch/>
        </p:blipFill>
        <p:spPr>
          <a:xfrm>
            <a:off x="9938160" y="1952640"/>
            <a:ext cx="1314360" cy="763200"/>
          </a:xfrm>
          <a:prstGeom prst="rect">
            <a:avLst/>
          </a:prstGeom>
          <a:ln w="0">
            <a:solidFill>
              <a:srgbClr val="000000"/>
            </a:solidFill>
          </a:ln>
        </p:spPr>
      </p:pic>
      <p:pic>
        <p:nvPicPr>
          <p:cNvPr id="496" name="Picture 9"/>
          <p:cNvPicPr/>
          <p:nvPr/>
        </p:nvPicPr>
        <p:blipFill>
          <a:blip r:embed="rId5"/>
          <a:stretch/>
        </p:blipFill>
        <p:spPr>
          <a:xfrm>
            <a:off x="9460800" y="2860200"/>
            <a:ext cx="729720" cy="371520"/>
          </a:xfrm>
          <a:prstGeom prst="rect">
            <a:avLst/>
          </a:prstGeom>
          <a:ln w="0">
            <a:solidFill>
              <a:srgbClr val="000000"/>
            </a:solidFill>
          </a:ln>
        </p:spPr>
      </p:pic>
      <p:pic>
        <p:nvPicPr>
          <p:cNvPr id="497" name="Picture 10"/>
          <p:cNvPicPr/>
          <p:nvPr/>
        </p:nvPicPr>
        <p:blipFill>
          <a:blip r:embed="rId6"/>
          <a:stretch/>
        </p:blipFill>
        <p:spPr>
          <a:xfrm rot="16200000">
            <a:off x="9663480" y="3240360"/>
            <a:ext cx="342720" cy="685440"/>
          </a:xfrm>
          <a:prstGeom prst="rect">
            <a:avLst/>
          </a:prstGeom>
          <a:ln w="0">
            <a:solidFill>
              <a:srgbClr val="000000"/>
            </a:solidFill>
          </a:ln>
        </p:spPr>
      </p:pic>
      <p:pic>
        <p:nvPicPr>
          <p:cNvPr id="498" name="Picture 11"/>
          <p:cNvPicPr/>
          <p:nvPr/>
        </p:nvPicPr>
        <p:blipFill>
          <a:blip r:embed="rId7"/>
          <a:stretch/>
        </p:blipFill>
        <p:spPr>
          <a:xfrm>
            <a:off x="9376920" y="3960720"/>
            <a:ext cx="894960" cy="338400"/>
          </a:xfrm>
          <a:prstGeom prst="rect">
            <a:avLst/>
          </a:prstGeom>
          <a:ln w="0">
            <a:solidFill>
              <a:srgbClr val="000000"/>
            </a:solidFill>
          </a:ln>
        </p:spPr>
      </p:pic>
      <p:pic>
        <p:nvPicPr>
          <p:cNvPr id="499" name="Picture 12"/>
          <p:cNvPicPr/>
          <p:nvPr/>
        </p:nvPicPr>
        <p:blipFill>
          <a:blip r:embed="rId8"/>
          <a:stretch/>
        </p:blipFill>
        <p:spPr>
          <a:xfrm>
            <a:off x="9197280" y="4436280"/>
            <a:ext cx="1323720" cy="678600"/>
          </a:xfrm>
          <a:prstGeom prst="rect">
            <a:avLst/>
          </a:prstGeom>
          <a:ln w="0">
            <a:solidFill>
              <a:srgbClr val="000000"/>
            </a:solidFill>
          </a:ln>
        </p:spPr>
      </p:pic>
      <p:pic>
        <p:nvPicPr>
          <p:cNvPr id="500" name="Picture 13"/>
          <p:cNvPicPr/>
          <p:nvPr/>
        </p:nvPicPr>
        <p:blipFill>
          <a:blip r:embed="rId9"/>
          <a:stretch/>
        </p:blipFill>
        <p:spPr>
          <a:xfrm>
            <a:off x="8896320" y="5169600"/>
            <a:ext cx="1895400" cy="506520"/>
          </a:xfrm>
          <a:prstGeom prst="rect">
            <a:avLst/>
          </a:prstGeom>
          <a:ln w="0">
            <a:solidFill>
              <a:srgbClr val="000000"/>
            </a:solidFill>
          </a:ln>
        </p:spPr>
      </p:pic>
      <p:pic>
        <p:nvPicPr>
          <p:cNvPr id="501" name="Picture 15"/>
          <p:cNvPicPr/>
          <p:nvPr/>
        </p:nvPicPr>
        <p:blipFill>
          <a:blip r:embed="rId10"/>
          <a:stretch/>
        </p:blipFill>
        <p:spPr>
          <a:xfrm>
            <a:off x="9136800" y="5694480"/>
            <a:ext cx="1458360" cy="522000"/>
          </a:xfrm>
          <a:prstGeom prst="rect">
            <a:avLst/>
          </a:prstGeom>
          <a:ln w="0">
            <a:solidFill>
              <a:srgbClr val="000000"/>
            </a:solidFill>
          </a:ln>
        </p:spPr>
      </p:pic>
      <p:pic>
        <p:nvPicPr>
          <p:cNvPr id="502" name="Picture 17"/>
          <p:cNvPicPr/>
          <p:nvPr/>
        </p:nvPicPr>
        <p:blipFill>
          <a:blip r:embed="rId11"/>
          <a:stretch/>
        </p:blipFill>
        <p:spPr>
          <a:xfrm>
            <a:off x="9064800" y="6235200"/>
            <a:ext cx="1552320" cy="536040"/>
          </a:xfrm>
          <a:prstGeom prst="rect">
            <a:avLst/>
          </a:prstGeom>
          <a:ln w="0">
            <a:solidFill>
              <a:srgbClr val="000000"/>
            </a:solid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10152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Construction</a:t>
            </a:r>
            <a:endParaRPr lang="en-US" sz="6000" b="0" strike="noStrike" spc="-1">
              <a:solidFill>
                <a:schemeClr val="dk1"/>
              </a:solidFill>
              <a:latin typeface="Arial"/>
            </a:endParaRPr>
          </a:p>
        </p:txBody>
      </p:sp>
      <p:sp>
        <p:nvSpPr>
          <p:cNvPr id="624" name="PlaceHolder 2"/>
          <p:cNvSpPr>
            <a:spLocks noGrp="1"/>
          </p:cNvSpPr>
          <p:nvPr>
            <p:ph/>
          </p:nvPr>
        </p:nvSpPr>
        <p:spPr>
          <a:xfrm>
            <a:off x="736228" y="2067840"/>
            <a:ext cx="6551280" cy="3744485"/>
          </a:xfrm>
          <a:prstGeom prst="rect">
            <a:avLst/>
          </a:prstGeom>
          <a:noFill/>
          <a:ln w="0">
            <a:noFill/>
          </a:ln>
        </p:spPr>
        <p:txBody>
          <a:bodyPr lIns="0" tIns="0" rIns="0" bIns="0" anchor="t">
            <a:normAutofit/>
          </a:bodyPr>
          <a:lstStyle/>
          <a:p>
            <a:pPr marL="0" indent="0" algn="just" defTabSz="914400">
              <a:lnSpc>
                <a:spcPct val="90000"/>
              </a:lnSpc>
              <a:spcBef>
                <a:spcPts val="1001"/>
              </a:spcBef>
              <a:buClr>
                <a:srgbClr val="FFFFFF"/>
              </a:buClr>
              <a:buNone/>
            </a:pPr>
            <a:r>
              <a:rPr lang="en-US" sz="2000" b="0" strike="noStrike" spc="-1" dirty="0">
                <a:solidFill>
                  <a:schemeClr val="lt1"/>
                </a:solidFill>
                <a:latin typeface="Calibri" panose="020F0502020204030204" pitchFamily="34" charset="0"/>
                <a:cs typeface="Calibri" panose="020F0502020204030204" pitchFamily="34" charset="0"/>
              </a:rPr>
              <a:t>The input circuit of an Optocoupler or optical coupler comprises an atypical light-emitting diode (LED) and its output circuit a phototransistor. In other words, an Optocoupler consists of a combination of a light-emitting device (i.e. a device which emits light) and a light-sensitive device (a device that is sensitive to light). The LED fixed in Optocoupler is actually a gallium arsenide (GaAs) infra-red emitter, which produces light of about 0.9×10</a:t>
            </a:r>
            <a:r>
              <a:rPr lang="en-US" sz="2000" b="0" strike="noStrike" spc="-1" baseline="30000" dirty="0">
                <a:solidFill>
                  <a:schemeClr val="lt1"/>
                </a:solidFill>
                <a:latin typeface="Calibri" panose="020F0502020204030204" pitchFamily="34" charset="0"/>
                <a:cs typeface="Calibri" panose="020F0502020204030204" pitchFamily="34" charset="0"/>
              </a:rPr>
              <a:t>-6</a:t>
            </a:r>
            <a:r>
              <a:rPr lang="en-US" sz="2000" b="0" strike="noStrike" spc="-1" dirty="0">
                <a:solidFill>
                  <a:schemeClr val="lt1"/>
                </a:solidFill>
                <a:latin typeface="Calibri" panose="020F0502020204030204" pitchFamily="34" charset="0"/>
                <a:cs typeface="Calibri" panose="020F0502020204030204" pitchFamily="34" charset="0"/>
              </a:rPr>
              <a:t>m wavelengths. For the purpose of an excellent coupling medium, an infrared glass and for best electrical isolation an air gap is used. Remember that apart from LED and phototransistor combination, Optocoupler is also available in LED and photo Darlington packages or LED and LASCR packages.</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25" name="Picture 4"/>
          <p:cNvPicPr/>
          <p:nvPr/>
        </p:nvPicPr>
        <p:blipFill>
          <a:blip r:embed="rId2"/>
          <a:stretch/>
        </p:blipFill>
        <p:spPr>
          <a:xfrm>
            <a:off x="7777080" y="2218098"/>
            <a:ext cx="4003920" cy="3321941"/>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PlaceHolder 1"/>
          <p:cNvSpPr>
            <a:spLocks noGrp="1"/>
          </p:cNvSpPr>
          <p:nvPr>
            <p:ph type="title"/>
          </p:nvPr>
        </p:nvSpPr>
        <p:spPr>
          <a:xfrm>
            <a:off x="609480" y="1440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Working</a:t>
            </a:r>
            <a:endParaRPr lang="en-US" sz="6000" b="0" strike="noStrike" spc="-1" dirty="0">
              <a:solidFill>
                <a:schemeClr val="dk1"/>
              </a:solidFill>
              <a:latin typeface="Arial"/>
            </a:endParaRPr>
          </a:p>
        </p:txBody>
      </p:sp>
      <p:sp>
        <p:nvSpPr>
          <p:cNvPr id="627" name="PlaceHolder 2"/>
          <p:cNvSpPr>
            <a:spLocks noGrp="1"/>
          </p:cNvSpPr>
          <p:nvPr>
            <p:ph/>
          </p:nvPr>
        </p:nvSpPr>
        <p:spPr>
          <a:xfrm>
            <a:off x="609480" y="1895015"/>
            <a:ext cx="6469200" cy="3754347"/>
          </a:xfrm>
          <a:prstGeom prst="rect">
            <a:avLst/>
          </a:prstGeom>
          <a:noFill/>
          <a:ln w="0">
            <a:noFill/>
          </a:ln>
        </p:spPr>
        <p:txBody>
          <a:bodyPr lIns="0" tIns="0" rIns="0" bIns="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 an Optocoupler has been illustrated along with its connections. When the input circuit of an Optocoupler is supplied input voltage V</a:t>
            </a:r>
            <a:r>
              <a:rPr lang="en-US" sz="2000" b="0" strike="noStrike" spc="-1" baseline="-25000" dirty="0">
                <a:solidFill>
                  <a:schemeClr val="lt1"/>
                </a:solidFill>
                <a:latin typeface="Calibri" panose="020F0502020204030204" pitchFamily="34" charset="0"/>
                <a:cs typeface="Calibri" panose="020F0502020204030204" pitchFamily="34" charset="0"/>
              </a:rPr>
              <a:t>in, </a:t>
            </a:r>
            <a:r>
              <a:rPr lang="en-US" sz="2000" b="0" strike="noStrike" spc="-1" dirty="0">
                <a:solidFill>
                  <a:schemeClr val="lt1"/>
                </a:solidFill>
                <a:latin typeface="Calibri" panose="020F0502020204030204" pitchFamily="34" charset="0"/>
                <a:cs typeface="Calibri" panose="020F0502020204030204" pitchFamily="34" charset="0"/>
              </a:rPr>
              <a:t>the circuit becomes forward biased. Thus, LED irradiates and starts emitting light. As input and output circuits are inter-coupled via light energy, therefore when LED light transmits to phototransistor fixed in the output circuit, it turns on. Thus, the flow of current from the extrinsic load circuit starts. The greatest advantage of this series is that the best type of electrical isolation exists between input and output circuits (i.e. low power control circuit and high-power load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Figure – Optocoupler with external connections</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28" name="Picture 3"/>
          <p:cNvPicPr/>
          <p:nvPr/>
        </p:nvPicPr>
        <p:blipFill>
          <a:blip r:embed="rId2"/>
          <a:stretch/>
        </p:blipFill>
        <p:spPr>
          <a:xfrm>
            <a:off x="7448920" y="1976496"/>
            <a:ext cx="4261680" cy="3335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PlaceHolder 1"/>
          <p:cNvSpPr>
            <a:spLocks noGrp="1"/>
          </p:cNvSpPr>
          <p:nvPr>
            <p:ph type="title"/>
          </p:nvPr>
        </p:nvSpPr>
        <p:spPr>
          <a:xfrm>
            <a:off x="609480" y="19728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OptoCoupler</a:t>
            </a:r>
            <a:endParaRPr lang="en-US" sz="6000" b="1" strike="noStrike" spc="-1" dirty="0">
              <a:solidFill>
                <a:schemeClr val="dk1"/>
              </a:solidFill>
              <a:latin typeface="Arial"/>
            </a:endParaRPr>
          </a:p>
        </p:txBody>
      </p:sp>
      <p:sp>
        <p:nvSpPr>
          <p:cNvPr id="630" name="PlaceHolder 2"/>
          <p:cNvSpPr>
            <a:spLocks noGrp="1"/>
          </p:cNvSpPr>
          <p:nvPr>
            <p:ph/>
          </p:nvPr>
        </p:nvSpPr>
        <p:spPr>
          <a:xfrm>
            <a:off x="609480" y="1586440"/>
            <a:ext cx="10972080" cy="1491737"/>
          </a:xfrm>
          <a:prstGeom prst="rect">
            <a:avLst/>
          </a:prstGeom>
          <a:noFill/>
          <a:ln w="0">
            <a:noFill/>
          </a:ln>
        </p:spPr>
        <p:txBody>
          <a:bodyPr lIns="0" tIns="0" rIns="0" bIns="0" anchor="t">
            <a:noAutofit/>
          </a:bodyPr>
          <a:lstStyle/>
          <a:p>
            <a:pPr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the figure, a simple optocoupler has been demonstrated for further clarification. The LED fitted in it operates the transistor. A small change in input circuit voltage or VS brings about a change in LED current. As a result, the current passing through the phototransistor also changes. Thus, variable voltages are created parallel to the collector-emitter terminals. Thus, the signal voltage of the input circuit is coupled with the output circuit</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1" name="Picture 3"/>
          <p:cNvPicPr/>
          <p:nvPr/>
        </p:nvPicPr>
        <p:blipFill>
          <a:blip r:embed="rId2"/>
          <a:stretch/>
        </p:blipFill>
        <p:spPr>
          <a:xfrm>
            <a:off x="1720157" y="3523926"/>
            <a:ext cx="8347295" cy="23389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Important Parameters for an Optocoupler</a:t>
            </a:r>
            <a:endParaRPr lang="en-US" sz="4400" b="0" strike="noStrike" spc="-1" dirty="0">
              <a:solidFill>
                <a:schemeClr val="dk1"/>
              </a:solidFill>
              <a:latin typeface="Arial"/>
            </a:endParaRPr>
          </a:p>
        </p:txBody>
      </p:sp>
      <p:sp>
        <p:nvSpPr>
          <p:cNvPr id="633" name="PlaceHolder 2"/>
          <p:cNvSpPr>
            <a:spLocks noGrp="1"/>
          </p:cNvSpPr>
          <p:nvPr>
            <p:ph/>
          </p:nvPr>
        </p:nvSpPr>
        <p:spPr>
          <a:xfrm>
            <a:off x="609480" y="1517988"/>
            <a:ext cx="10972080" cy="4633920"/>
          </a:xfrm>
          <a:prstGeom prst="rect">
            <a:avLst/>
          </a:prstGeom>
          <a:noFill/>
          <a:ln w="0">
            <a:noFill/>
          </a:ln>
        </p:spPr>
        <p:txBody>
          <a:bodyPr lIns="0" tIns="0" rIns="0" bIns="0" anchor="t">
            <a:normAutofit fontScale="63562" lnSpcReduction="20000"/>
          </a:bodyPr>
          <a:lstStyle/>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Important parameters of an Optocoupler are as follows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Isolation </a:t>
            </a:r>
            <a:r>
              <a:rPr lang="en-US" sz="4300" b="1" strike="noStrike" spc="-1" dirty="0">
                <a:solidFill>
                  <a:schemeClr val="lt1"/>
                </a:solidFill>
                <a:latin typeface="Calibri" panose="020F0502020204030204" pitchFamily="34" charset="0"/>
                <a:cs typeface="Calibri" panose="020F0502020204030204" pitchFamily="34" charset="0"/>
              </a:rPr>
              <a:t>Voltage</a:t>
            </a:r>
            <a:endParaRPr lang="en-US" sz="43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The maximum voltage which can sustain without any die-electric breakdown between input and output terminals is called isolation voltage </a:t>
            </a:r>
            <a:r>
              <a:rPr lang="en-US" sz="3100" b="0" strike="noStrike" spc="-1" dirty="0" err="1">
                <a:solidFill>
                  <a:schemeClr val="lt1"/>
                </a:solidFill>
                <a:latin typeface="Calibri" panose="020F0502020204030204" pitchFamily="34" charset="0"/>
                <a:cs typeface="Calibri" panose="020F0502020204030204" pitchFamily="34" charset="0"/>
              </a:rPr>
              <a:t>Viso</a:t>
            </a:r>
            <a:r>
              <a:rPr lang="en-US" sz="3100" b="0" strike="noStrike" spc="-1" dirty="0">
                <a:solidFill>
                  <a:schemeClr val="lt1"/>
                </a:solidFill>
                <a:latin typeface="Calibri" panose="020F0502020204030204" pitchFamily="34" charset="0"/>
                <a:cs typeface="Calibri" panose="020F0502020204030204" pitchFamily="34" charset="0"/>
              </a:rPr>
              <a:t>. Their specific values are up to 7500 AC volts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Current </a:t>
            </a:r>
            <a:r>
              <a:rPr lang="en-US" sz="4300" b="1" strike="noStrike" spc="-1" dirty="0">
                <a:solidFill>
                  <a:schemeClr val="lt1"/>
                </a:solidFill>
                <a:latin typeface="Calibri" panose="020F0502020204030204" pitchFamily="34" charset="0"/>
                <a:cs typeface="Calibri" panose="020F0502020204030204" pitchFamily="34" charset="0"/>
              </a:rPr>
              <a:t>Transfer Ratio or CTR</a:t>
            </a:r>
            <a:endParaRPr lang="en-US" sz="43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The ratio between output (phototransistor) current and input (LED) current is known as current transfer ratio which is denoted as a percentage. The output CTR values of a phototransistor may be between 50 to 150 percent. While in the case of photo darling ton output its specific values are between 50 to 500 percent</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4300" b="1" strike="noStrike" spc="-1" dirty="0" smtClean="0">
                <a:solidFill>
                  <a:schemeClr val="lt1"/>
                </a:solidFill>
                <a:latin typeface="Calibri" panose="020F0502020204030204" pitchFamily="34" charset="0"/>
                <a:cs typeface="Calibri" panose="020F0502020204030204" pitchFamily="34" charset="0"/>
              </a:rPr>
              <a:t> Response </a:t>
            </a:r>
            <a:r>
              <a:rPr lang="en-US" sz="4300" b="1" strike="noStrike" spc="-1" dirty="0">
                <a:solidFill>
                  <a:schemeClr val="lt1"/>
                </a:solidFill>
                <a:latin typeface="Calibri" panose="020F0502020204030204" pitchFamily="34" charset="0"/>
                <a:cs typeface="Calibri" panose="020F0502020204030204" pitchFamily="34" charset="0"/>
              </a:rPr>
              <a:t>Time</a:t>
            </a:r>
            <a:endParaRPr lang="en-US" sz="43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It is divided between rising time (</a:t>
            </a:r>
            <a:r>
              <a:rPr lang="en-US" sz="3100" b="0" strike="noStrike" spc="-1" dirty="0" err="1">
                <a:solidFill>
                  <a:schemeClr val="lt1"/>
                </a:solidFill>
                <a:latin typeface="Calibri" panose="020F0502020204030204" pitchFamily="34" charset="0"/>
                <a:cs typeface="Calibri" panose="020F0502020204030204" pitchFamily="34" charset="0"/>
              </a:rPr>
              <a:t>tr</a:t>
            </a:r>
            <a:r>
              <a:rPr lang="en-US" sz="3100" b="0" strike="noStrike" spc="-1" dirty="0">
                <a:solidFill>
                  <a:schemeClr val="lt1"/>
                </a:solidFill>
                <a:latin typeface="Calibri" panose="020F0502020204030204" pitchFamily="34" charset="0"/>
                <a:cs typeface="Calibri" panose="020F0502020204030204" pitchFamily="34" charset="0"/>
              </a:rPr>
              <a:t>) and toll time (</a:t>
            </a:r>
            <a:r>
              <a:rPr lang="en-US" sz="3100" b="0" strike="noStrike" spc="-1" dirty="0" err="1">
                <a:solidFill>
                  <a:schemeClr val="lt1"/>
                </a:solidFill>
                <a:latin typeface="Calibri" panose="020F0502020204030204" pitchFamily="34" charset="0"/>
                <a:cs typeface="Calibri" panose="020F0502020204030204" pitchFamily="34" charset="0"/>
              </a:rPr>
              <a:t>tl</a:t>
            </a:r>
            <a:r>
              <a:rPr lang="en-US" sz="3100" b="0" strike="noStrike" spc="-1" dirty="0">
                <a:solidFill>
                  <a:schemeClr val="lt1"/>
                </a:solidFill>
                <a:latin typeface="Calibri" panose="020F0502020204030204" pitchFamily="34" charset="0"/>
                <a:cs typeface="Calibri" panose="020F0502020204030204" pitchFamily="34" charset="0"/>
              </a:rPr>
              <a:t>). The </a:t>
            </a:r>
            <a:r>
              <a:rPr lang="en-US" sz="3100" b="0" strike="noStrike" spc="-1" dirty="0" err="1">
                <a:solidFill>
                  <a:schemeClr val="lt1"/>
                </a:solidFill>
                <a:latin typeface="Calibri" panose="020F0502020204030204" pitchFamily="34" charset="0"/>
                <a:cs typeface="Calibri" panose="020F0502020204030204" pitchFamily="34" charset="0"/>
              </a:rPr>
              <a:t>tr</a:t>
            </a:r>
            <a:r>
              <a:rPr lang="en-US" sz="3100" b="0" strike="noStrike" spc="-1" dirty="0">
                <a:solidFill>
                  <a:schemeClr val="lt1"/>
                </a:solidFill>
                <a:latin typeface="Calibri" panose="020F0502020204030204" pitchFamily="34" charset="0"/>
                <a:cs typeface="Calibri" panose="020F0502020204030204" pitchFamily="34" charset="0"/>
              </a:rPr>
              <a:t> and </a:t>
            </a:r>
            <a:r>
              <a:rPr lang="en-US" sz="3100" b="0" strike="noStrike" spc="-1" dirty="0" err="1">
                <a:solidFill>
                  <a:schemeClr val="lt1"/>
                </a:solidFill>
                <a:latin typeface="Calibri" panose="020F0502020204030204" pitchFamily="34" charset="0"/>
                <a:cs typeface="Calibri" panose="020F0502020204030204" pitchFamily="34" charset="0"/>
              </a:rPr>
              <a:t>tl</a:t>
            </a:r>
            <a:r>
              <a:rPr lang="en-US" sz="3100" b="0" strike="noStrike" spc="-1" dirty="0">
                <a:solidFill>
                  <a:schemeClr val="lt1"/>
                </a:solidFill>
                <a:latin typeface="Calibri" panose="020F0502020204030204" pitchFamily="34" charset="0"/>
                <a:cs typeface="Calibri" panose="020F0502020204030204" pitchFamily="34" charset="0"/>
              </a:rPr>
              <a:t> output stage of a phototransistor is near to about 2-5 microseconds</a:t>
            </a:r>
            <a:r>
              <a:rPr lang="en-US" sz="3100" b="0" strike="noStrike" spc="-1" dirty="0" smtClean="0">
                <a:solidFill>
                  <a:schemeClr val="lt1"/>
                </a:solidFill>
                <a:latin typeface="Calibri" panose="020F0502020204030204" pitchFamily="34" charset="0"/>
                <a:cs typeface="Calibri" panose="020F0502020204030204" pitchFamily="34" charset="0"/>
              </a:rPr>
              <a:t>.</a:t>
            </a:r>
            <a:endParaRPr lang="en-US" sz="31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Wingdings" charset="2"/>
              <a:buChar char=""/>
              <a:tabLst>
                <a:tab pos="0" algn="l"/>
              </a:tabLst>
            </a:pPr>
            <a:r>
              <a:rPr lang="en-US" sz="3800" b="1" strike="noStrike" spc="-1" dirty="0" smtClean="0">
                <a:solidFill>
                  <a:schemeClr val="lt1"/>
                </a:solidFill>
                <a:latin typeface="Calibri" panose="020F0502020204030204" pitchFamily="34" charset="0"/>
                <a:cs typeface="Calibri" panose="020F0502020204030204" pitchFamily="34" charset="0"/>
              </a:rPr>
              <a:t> Transfer </a:t>
            </a:r>
            <a:r>
              <a:rPr lang="en-US" sz="3800" b="1" strike="noStrike" spc="-1" dirty="0">
                <a:solidFill>
                  <a:schemeClr val="lt1"/>
                </a:solidFill>
                <a:latin typeface="Calibri" panose="020F0502020204030204" pitchFamily="34" charset="0"/>
                <a:cs typeface="Calibri" panose="020F0502020204030204" pitchFamily="34" charset="0"/>
              </a:rPr>
              <a:t>Gain</a:t>
            </a:r>
            <a:endParaRPr lang="en-US" sz="38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r>
              <a:rPr lang="en-US" sz="3100" b="0" strike="noStrike" spc="-1" dirty="0">
                <a:solidFill>
                  <a:schemeClr val="lt1"/>
                </a:solidFill>
                <a:latin typeface="Calibri" panose="020F0502020204030204" pitchFamily="34" charset="0"/>
                <a:cs typeface="Calibri" panose="020F0502020204030204" pitchFamily="34" charset="0"/>
              </a:rPr>
              <a:t>This parameter is associated with an optically isolated AC linear coupler. The ratio between the output voltage and the input current is called transfer gain. Its defined value is 200mV/mA.</a:t>
            </a:r>
            <a:endParaRPr lang="en-US" sz="3100" b="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080" cy="103680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Types of Optocoupler</a:t>
            </a:r>
            <a:endParaRPr lang="en-US" sz="6000" b="0" strike="noStrike" spc="-1" dirty="0">
              <a:solidFill>
                <a:schemeClr val="dk1"/>
              </a:solidFill>
              <a:latin typeface="Arial"/>
            </a:endParaRPr>
          </a:p>
        </p:txBody>
      </p:sp>
      <p:sp>
        <p:nvSpPr>
          <p:cNvPr id="635" name="PlaceHolder 2"/>
          <p:cNvSpPr>
            <a:spLocks noGrp="1"/>
          </p:cNvSpPr>
          <p:nvPr>
            <p:ph/>
          </p:nvPr>
        </p:nvSpPr>
        <p:spPr>
          <a:xfrm>
            <a:off x="609480" y="1403280"/>
            <a:ext cx="7863480" cy="4597200"/>
          </a:xfrm>
          <a:prstGeom prst="rect">
            <a:avLst/>
          </a:prstGeom>
          <a:noFill/>
          <a:ln w="0">
            <a:noFill/>
          </a:ln>
        </p:spPr>
        <p:txBody>
          <a:bodyPr lIns="0" tIns="0" rIns="0" bIns="0" anchor="t">
            <a:noAutofit/>
          </a:bodyPr>
          <a:lstStyle/>
          <a:p>
            <a:pPr indent="0" algn="just" defTabSz="914400">
              <a:lnSpc>
                <a:spcPct val="90000"/>
              </a:lnSpc>
              <a:spcBef>
                <a:spcPts val="1001"/>
              </a:spcBef>
              <a:buNone/>
              <a:tabLst>
                <a:tab pos="0" algn="l"/>
              </a:tabLst>
            </a:pPr>
            <a:r>
              <a:rPr lang="en-US" sz="2000" b="0" strike="noStrike" spc="-1" dirty="0" err="1">
                <a:solidFill>
                  <a:schemeClr val="lt1"/>
                </a:solidFill>
                <a:latin typeface="Calibri" panose="020F0502020204030204" pitchFamily="34" charset="0"/>
                <a:cs typeface="Calibri" panose="020F0502020204030204" pitchFamily="34" charset="0"/>
              </a:rPr>
              <a:t>Optocouplers</a:t>
            </a:r>
            <a:r>
              <a:rPr lang="en-US" sz="2000" b="0" strike="noStrike" spc="-1" dirty="0">
                <a:solidFill>
                  <a:schemeClr val="lt1"/>
                </a:solidFill>
                <a:latin typeface="Calibri" panose="020F0502020204030204" pitchFamily="34" charset="0"/>
                <a:cs typeface="Calibri" panose="020F0502020204030204" pitchFamily="34" charset="0"/>
              </a:rPr>
              <a:t> are normally of the following </a:t>
            </a:r>
            <a:r>
              <a:rPr lang="en-US" sz="2000" b="0" strike="noStrike" spc="-1" dirty="0" smtClean="0">
                <a:solidFill>
                  <a:schemeClr val="lt1"/>
                </a:solidFill>
                <a:latin typeface="Calibri" panose="020F0502020204030204" pitchFamily="34" charset="0"/>
                <a:cs typeface="Calibri" panose="020F0502020204030204" pitchFamily="34" charset="0"/>
              </a:rPr>
              <a:t>types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Darlington Transistor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SCR output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Photo Triac Output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Optically Isolated AC Linear Coupler</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indent="-34308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Digital Output </a:t>
            </a:r>
            <a:r>
              <a:rPr lang="en-US" sz="2000" b="0" strike="noStrike" spc="-1" dirty="0" smtClean="0">
                <a:solidFill>
                  <a:schemeClr val="lt1"/>
                </a:solidFill>
                <a:latin typeface="Calibri" panose="020F0502020204030204" pitchFamily="34" charset="0"/>
                <a:cs typeface="Calibri" panose="020F0502020204030204" pitchFamily="34" charset="0"/>
              </a:rPr>
              <a:t>Coupler</a:t>
            </a:r>
            <a:endParaRPr lang="en-US" sz="20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figure (a), daring ton output or darling ton transistor coupler has been displayed. As compared to the output of an ordinary phototransistor, an extremely high output current is received from a Darlington coupler. Therefore, these couplers are commonly used with high loads. However, it drawback is that its switching speed is less compared to a phototransistor. These types of couplers are used for DC power switching (or such types of couplers are used for supplying DC power on a load).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6" name="Picture 4"/>
          <p:cNvPicPr/>
          <p:nvPr/>
        </p:nvPicPr>
        <p:blipFill>
          <a:blip r:embed="rId2"/>
          <a:stretch/>
        </p:blipFill>
        <p:spPr>
          <a:xfrm>
            <a:off x="8794921" y="1939933"/>
            <a:ext cx="3009960" cy="32155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609480" y="273600"/>
            <a:ext cx="10972080" cy="991080"/>
          </a:xfrm>
          <a:prstGeom prst="rect">
            <a:avLst/>
          </a:prstGeom>
          <a:noFill/>
          <a:ln w="0">
            <a:noFill/>
          </a:ln>
        </p:spPr>
        <p:txBody>
          <a:bodyPr lIns="0" tIns="0" rIns="0" bIns="0" anchor="ctr">
            <a:noAutofit/>
          </a:bodyPr>
          <a:lstStyle/>
          <a:p>
            <a:pPr indent="0" defTabSz="914400">
              <a:lnSpc>
                <a:spcPct val="90000"/>
              </a:lnSpc>
              <a:buNone/>
            </a:pPr>
            <a:r>
              <a:rPr lang="en-US" sz="4400" b="1" strike="noStrike" spc="-1" dirty="0">
                <a:solidFill>
                  <a:schemeClr val="lt1"/>
                </a:solidFill>
                <a:latin typeface="Calibri"/>
              </a:rPr>
              <a:t>OptoCoupler</a:t>
            </a:r>
            <a:endParaRPr lang="en-US" sz="4400" b="0" strike="noStrike" spc="-1" dirty="0">
              <a:solidFill>
                <a:schemeClr val="dk1"/>
              </a:solidFill>
              <a:latin typeface="Arial"/>
            </a:endParaRPr>
          </a:p>
        </p:txBody>
      </p:sp>
      <p:sp>
        <p:nvSpPr>
          <p:cNvPr id="638" name="PlaceHolder 2"/>
          <p:cNvSpPr>
            <a:spLocks noGrp="1"/>
          </p:cNvSpPr>
          <p:nvPr>
            <p:ph/>
          </p:nvPr>
        </p:nvSpPr>
        <p:spPr>
          <a:xfrm>
            <a:off x="609480" y="1364040"/>
            <a:ext cx="7755922" cy="4838400"/>
          </a:xfrm>
          <a:prstGeom prst="rect">
            <a:avLst/>
          </a:prstGeom>
          <a:noFill/>
          <a:ln w="0">
            <a:noFill/>
          </a:ln>
        </p:spPr>
        <p:txBody>
          <a:bodyPr lIns="0" tIns="0" rIns="0" bIns="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(b) SCR output coupler has been depicted. As the output stage of this coupler comprises a light-activated SCR, therefore it is also known as the LASCR coupler. This device is used in such a circuit, where a high voltage relay is required to be latched via input voltages. After getting latched, this relay moves onto some other electro-mechanical device.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figure (c) a photo Triac output coupler has been exemplified. This device is used for isolated Triac triggering e.g. switching a low-level input to 110-volt AC line.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(d), an optically isolated linear coupler uses input current changes to vary output voltage through an amplifier. A photodiode detects LED light changes, feeding signals to the amplifier, with an emitter follower stage. Used in telephone lines and audio.</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(e), a digital output coupler features a high-speed detector circuit and a transistor stage. The detector activates the output transistor with light, resulting in low collector voltage. Absence of LED light maintains high voltage. Commonly used in digital circuits.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9" name="Picture 3"/>
          <p:cNvPicPr/>
          <p:nvPr/>
        </p:nvPicPr>
        <p:blipFill>
          <a:blip r:embed="rId2"/>
          <a:stretch/>
        </p:blipFill>
        <p:spPr>
          <a:xfrm>
            <a:off x="8673220" y="1773360"/>
            <a:ext cx="3089410" cy="3785468"/>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Introduction to circuit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730" y="1457608"/>
            <a:ext cx="8781862" cy="4662535"/>
          </a:xfrm>
          <a:prstGeom prst="rect">
            <a:avLst/>
          </a:prstGeom>
          <a:ln w="88900" cap="sq" cmpd="thickThin">
            <a:solidFill>
              <a:srgbClr val="00206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PlaceHolder 1"/>
          <p:cNvSpPr>
            <a:spLocks noGrp="1"/>
          </p:cNvSpPr>
          <p:nvPr>
            <p:ph type="title"/>
          </p:nvPr>
        </p:nvSpPr>
        <p:spPr>
          <a:xfrm>
            <a:off x="0" y="304920"/>
            <a:ext cx="9818280" cy="6458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 Importance of Circuit Analysis</a:t>
            </a:r>
            <a:endParaRPr lang="en-US" sz="6000" b="0" strike="noStrike" spc="-1">
              <a:solidFill>
                <a:schemeClr val="dk1"/>
              </a:solidFill>
              <a:latin typeface="Arial"/>
            </a:endParaRPr>
          </a:p>
        </p:txBody>
      </p:sp>
      <p:sp>
        <p:nvSpPr>
          <p:cNvPr id="642" name="PlaceHolder 2"/>
          <p:cNvSpPr>
            <a:spLocks noGrp="1"/>
          </p:cNvSpPr>
          <p:nvPr>
            <p:ph/>
          </p:nvPr>
        </p:nvSpPr>
        <p:spPr>
          <a:xfrm>
            <a:off x="592920" y="1330380"/>
            <a:ext cx="7527600" cy="4835160"/>
          </a:xfrm>
          <a:prstGeom prst="rect">
            <a:avLst/>
          </a:prstGeom>
          <a:noFill/>
          <a:ln w="0">
            <a:noFill/>
          </a:ln>
        </p:spPr>
        <p:txBody>
          <a:bodyPr lIns="90000" tIns="45000" rIns="90000" bIns="45000" anchor="t">
            <a:normAutofit fontScale="92836"/>
          </a:bodyPr>
          <a:lstStyle/>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Foundation of Electronics Engineering:</a:t>
            </a:r>
            <a:endParaRPr lang="en-US" sz="26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200" b="0" strike="noStrike" spc="-1" dirty="0">
                <a:solidFill>
                  <a:schemeClr val="lt1"/>
                </a:solidFill>
                <a:latin typeface="Calibri" panose="020F0502020204030204" pitchFamily="34" charset="0"/>
                <a:cs typeface="Calibri" panose="020F0502020204030204" pitchFamily="34" charset="0"/>
              </a:rPr>
              <a:t>Circuit analysis, rooted in electrical engineering principles, focuses on ensuring that selected components can handle the anticipated voltages and currents in a circuit. It involves mathematical analysis to calculate unknown elements like voltage or current, typically after simplifying the circuit.</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200" b="1" strike="noStrike" spc="-1" dirty="0">
                <a:solidFill>
                  <a:schemeClr val="lt1"/>
                </a:solidFill>
                <a:latin typeface="Calibri" panose="020F0502020204030204" pitchFamily="34" charset="0"/>
                <a:cs typeface="Calibri" panose="020F0502020204030204" pitchFamily="34" charset="0"/>
              </a:rPr>
              <a:t>To perform a circuit analysis, you'll need the following tools:</a:t>
            </a:r>
            <a:endParaRPr lang="en-US" sz="22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Circuit Schematics:</a:t>
            </a:r>
            <a:endParaRPr lang="en-US" sz="26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200" b="1" strike="noStrike" spc="-1" dirty="0">
                <a:solidFill>
                  <a:schemeClr val="accent1">
                    <a:lumMod val="40000"/>
                    <a:lumOff val="60000"/>
                  </a:schemeClr>
                </a:solidFill>
                <a:latin typeface="Calibri" panose="020F0502020204030204" pitchFamily="34" charset="0"/>
                <a:cs typeface="Calibri" panose="020F0502020204030204" pitchFamily="34" charset="0"/>
              </a:rPr>
              <a:t>Understand the circuit's schematics, visualizing it on paper.</a:t>
            </a:r>
            <a:endParaRPr lang="en-US" sz="22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200" b="1" strike="noStrike" spc="-1" dirty="0">
                <a:solidFill>
                  <a:schemeClr val="accent1">
                    <a:lumMod val="40000"/>
                    <a:lumOff val="60000"/>
                  </a:schemeClr>
                </a:solidFill>
                <a:latin typeface="Calibri" panose="020F0502020204030204" pitchFamily="34" charset="0"/>
                <a:cs typeface="Calibri" panose="020F0502020204030204" pitchFamily="34" charset="0"/>
              </a:rPr>
              <a:t>Draw a comprehensive circuit diagram, including all components.</a:t>
            </a:r>
            <a:endParaRPr lang="en-US" sz="22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600" b="1" strike="noStrike" spc="-1" dirty="0">
                <a:solidFill>
                  <a:schemeClr val="lt1"/>
                </a:solidFill>
                <a:latin typeface="Calibri" panose="020F0502020204030204" pitchFamily="34" charset="0"/>
                <a:cs typeface="Calibri" panose="020F0502020204030204" pitchFamily="34" charset="0"/>
              </a:rPr>
              <a:t>Resistor Simplification:</a:t>
            </a:r>
            <a:endParaRPr lang="en-US" sz="26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Simplify resistors into a single equivalent resistor.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Combine resistors in series or parallel into one value.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43" name="Content Placeholder 1"/>
          <p:cNvPicPr/>
          <p:nvPr/>
        </p:nvPicPr>
        <p:blipFill>
          <a:blip r:embed="rId2"/>
          <a:stretch/>
        </p:blipFill>
        <p:spPr>
          <a:xfrm>
            <a:off x="8274960" y="1874160"/>
            <a:ext cx="3590640" cy="37476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624600" y="289440"/>
            <a:ext cx="10301400" cy="842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3200" b="1" strike="noStrike" spc="-72">
                <a:solidFill>
                  <a:schemeClr val="lt1"/>
                </a:solidFill>
                <a:latin typeface="Calibri"/>
              </a:rPr>
              <a:t> </a:t>
            </a:r>
            <a:r>
              <a:rPr lang="en-US" sz="6000" b="1" strike="noStrike" spc="-72">
                <a:solidFill>
                  <a:schemeClr val="lt1"/>
                </a:solidFill>
                <a:latin typeface="Calibri"/>
              </a:rPr>
              <a:t>Circuit Analysis</a:t>
            </a:r>
            <a:endParaRPr lang="en-US" sz="6000" b="0" strike="noStrike" spc="-1">
              <a:solidFill>
                <a:schemeClr val="dk1"/>
              </a:solidFill>
              <a:latin typeface="Arial"/>
            </a:endParaRPr>
          </a:p>
        </p:txBody>
      </p:sp>
      <p:sp>
        <p:nvSpPr>
          <p:cNvPr id="645" name="PlaceHolder 2"/>
          <p:cNvSpPr>
            <a:spLocks noGrp="1"/>
          </p:cNvSpPr>
          <p:nvPr>
            <p:ph/>
          </p:nvPr>
        </p:nvSpPr>
        <p:spPr>
          <a:xfrm>
            <a:off x="624600" y="1433520"/>
            <a:ext cx="6373729" cy="4636800"/>
          </a:xfrm>
          <a:prstGeom prst="rect">
            <a:avLst/>
          </a:prstGeom>
          <a:noFill/>
          <a:ln w="0">
            <a:noFill/>
          </a:ln>
        </p:spPr>
        <p:txBody>
          <a:bodyPr lIns="90000" tIns="45000" rIns="90000" bIns="45000" anchor="ctr">
            <a:normAutofit/>
          </a:bodyPr>
          <a:lstStyle/>
          <a:p>
            <a:pPr marL="571680" indent="-343080" algn="just" defTabSz="914400">
              <a:lnSpc>
                <a:spcPct val="9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Fundamental equations and laws of physics: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Familiarize yourself with fundamental equations and laws governing physics.</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indent="-4572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Ohm’s law</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indent="-457200" algn="just"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Power / energy definitions and equations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Understand the relationships involving voltage, current, and resistance.</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9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Measurement Tools (Real-life Applications):</a:t>
            </a:r>
            <a:endParaRPr lang="en-US" sz="24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real-life applications, utilize a voltmeter and an ammeter.</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Measure voltage and current to obtain initial values for further calculations.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ctr" defTabSz="914400">
              <a:lnSpc>
                <a:spcPct val="90000"/>
              </a:lnSpc>
              <a:spcBef>
                <a:spcPts val="1001"/>
              </a:spcBef>
              <a:buNone/>
              <a:tabLst>
                <a:tab pos="0" algn="l"/>
              </a:tabLst>
            </a:pPr>
            <a:endParaRPr lang="en-US" sz="1700" b="0" strike="noStrike" spc="-1" dirty="0">
              <a:solidFill>
                <a:schemeClr val="dk1"/>
              </a:solidFill>
              <a:latin typeface="Calibri" panose="020F0502020204030204" pitchFamily="34" charset="0"/>
              <a:cs typeface="Calibri" panose="020F0502020204030204" pitchFamily="34" charset="0"/>
            </a:endParaRPr>
          </a:p>
        </p:txBody>
      </p:sp>
      <p:pic>
        <p:nvPicPr>
          <p:cNvPr id="646" name="Picture 2" descr="How to Analyze Circuits - Circuit Basics"/>
          <p:cNvPicPr/>
          <p:nvPr/>
        </p:nvPicPr>
        <p:blipFill>
          <a:blip r:embed="rId2"/>
          <a:stretch/>
        </p:blipFill>
        <p:spPr>
          <a:xfrm>
            <a:off x="7532497" y="1846800"/>
            <a:ext cx="4139832" cy="3838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PlaceHolder 1"/>
          <p:cNvSpPr>
            <a:spLocks noGrp="1"/>
          </p:cNvSpPr>
          <p:nvPr>
            <p:ph type="title"/>
          </p:nvPr>
        </p:nvSpPr>
        <p:spPr>
          <a:xfrm>
            <a:off x="534001" y="272584"/>
            <a:ext cx="9219960" cy="9918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Circuit Analysis</a:t>
            </a:r>
            <a:endParaRPr lang="en-US" sz="6000" b="0" strike="noStrike" spc="-1" dirty="0">
              <a:solidFill>
                <a:schemeClr val="dk1"/>
              </a:solidFill>
              <a:latin typeface="Arial"/>
            </a:endParaRPr>
          </a:p>
        </p:txBody>
      </p:sp>
      <p:sp>
        <p:nvSpPr>
          <p:cNvPr id="648" name="PlaceHolder 2"/>
          <p:cNvSpPr>
            <a:spLocks noGrp="1"/>
          </p:cNvSpPr>
          <p:nvPr>
            <p:ph/>
          </p:nvPr>
        </p:nvSpPr>
        <p:spPr>
          <a:xfrm>
            <a:off x="733177" y="1649520"/>
            <a:ext cx="6645397" cy="4479480"/>
          </a:xfrm>
          <a:prstGeom prst="rect">
            <a:avLst/>
          </a:prstGeom>
          <a:noFill/>
          <a:ln w="0">
            <a:noFill/>
          </a:ln>
        </p:spPr>
        <p:txBody>
          <a:bodyPr lIns="90000" tIns="45000" rIns="90000" bIns="45000" anchor="t">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In circuit analysis, various tools play a crucial role in understanding and evaluating electronic systems. Here's a brief overview of essential </a:t>
            </a:r>
            <a:r>
              <a:rPr lang="en-US" sz="2000" b="0" strike="noStrike" spc="-1" dirty="0" smtClean="0">
                <a:solidFill>
                  <a:schemeClr val="lt1"/>
                </a:solidFill>
                <a:latin typeface="Calibri"/>
              </a:rPr>
              <a:t>tools:</a:t>
            </a:r>
            <a:endParaRPr lang="en-US" sz="2000" b="0" strike="noStrike" spc="-1" dirty="0" smtClean="0">
              <a:solidFill>
                <a:schemeClr val="dk1"/>
              </a:solidFill>
              <a:latin typeface="Arial"/>
            </a:endParaRPr>
          </a:p>
          <a:p>
            <a:pPr marL="228600" indent="0" algn="just" defTabSz="914400">
              <a:lnSpc>
                <a:spcPct val="90000"/>
              </a:lnSpc>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Circuit Schematics:</a:t>
            </a:r>
            <a:endParaRPr lang="en-US" sz="2400" b="0" strike="noStrike" spc="-1" dirty="0" smtClean="0">
              <a:solidFill>
                <a:schemeClr val="dk1"/>
              </a:solidFill>
              <a:latin typeface="Calibri" panose="020F0502020204030204" pitchFamily="34" charset="0"/>
              <a:cs typeface="Calibri" panose="020F0502020204030204" pitchFamily="34" charset="0"/>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smtClean="0">
                <a:solidFill>
                  <a:schemeClr val="lt1"/>
                </a:solidFill>
                <a:latin typeface="Calibri"/>
              </a:rPr>
              <a:t>Definition</a:t>
            </a:r>
            <a:r>
              <a:rPr lang="en-US" sz="2000" b="1" strike="noStrike" spc="-1" dirty="0">
                <a:solidFill>
                  <a:schemeClr val="lt1"/>
                </a:solidFill>
                <a:latin typeface="Calibri"/>
              </a:rPr>
              <a:t>: </a:t>
            </a:r>
            <a:r>
              <a:rPr lang="en-US" sz="2000" b="0" strike="noStrike" spc="-1" dirty="0">
                <a:solidFill>
                  <a:schemeClr val="lt1"/>
                </a:solidFill>
                <a:latin typeface="Calibri"/>
              </a:rPr>
              <a:t>A circuit schematic, often called a circuit diagram, is a visual representation of a circuit, displaying its connections and components.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a:solidFill>
                  <a:schemeClr val="lt1"/>
                </a:solidFill>
                <a:latin typeface="Calibri"/>
              </a:rPr>
              <a:t>Purpose: </a:t>
            </a:r>
            <a:r>
              <a:rPr lang="en-US" sz="2000" b="0" strike="noStrike" spc="-1" dirty="0">
                <a:solidFill>
                  <a:schemeClr val="lt1"/>
                </a:solidFill>
                <a:latin typeface="Calibri"/>
              </a:rPr>
              <a:t>Engineers use circuit schematics to plan circuits before physical implementation, helping in the identification of necessary components.</a:t>
            </a:r>
            <a:endParaRPr lang="en-US" sz="2000" b="0" strike="noStrike" spc="-1" dirty="0">
              <a:solidFill>
                <a:schemeClr val="dk1"/>
              </a:solidFill>
              <a:latin typeface="Arial"/>
            </a:endParaRPr>
          </a:p>
          <a:p>
            <a:pPr marL="457200" indent="-457200" algn="just" defTabSz="914400">
              <a:lnSpc>
                <a:spcPct val="90000"/>
              </a:lnSpc>
              <a:spcBef>
                <a:spcPts val="1001"/>
              </a:spcBef>
              <a:buClr>
                <a:srgbClr val="ED7D31"/>
              </a:buClr>
              <a:buFont typeface="Arial"/>
              <a:buChar char="•"/>
              <a:tabLst>
                <a:tab pos="0" algn="l"/>
              </a:tabLst>
            </a:pPr>
            <a:r>
              <a:rPr lang="en-US" sz="2000" b="1" strike="noStrike" spc="-1" dirty="0">
                <a:solidFill>
                  <a:schemeClr val="lt1"/>
                </a:solidFill>
                <a:latin typeface="Calibri"/>
              </a:rPr>
              <a:t>Representation: </a:t>
            </a:r>
            <a:r>
              <a:rPr lang="en-US" sz="2000" b="0" strike="noStrike" spc="-1" dirty="0">
                <a:solidFill>
                  <a:schemeClr val="lt1"/>
                </a:solidFill>
                <a:latin typeface="Calibri"/>
              </a:rPr>
              <a:t>Components are depicted by symbols, connected by vertical and horizontal lines indicating conductors.</a:t>
            </a:r>
            <a:endParaRPr lang="en-US" sz="2000" b="0" strike="noStrike" spc="-1" dirty="0">
              <a:solidFill>
                <a:schemeClr val="dk1"/>
              </a:solidFill>
              <a:latin typeface="Arial"/>
            </a:endParaRPr>
          </a:p>
        </p:txBody>
      </p:sp>
      <p:pic>
        <p:nvPicPr>
          <p:cNvPr id="649" name="Content Placeholder 6"/>
          <p:cNvPicPr/>
          <p:nvPr/>
        </p:nvPicPr>
        <p:blipFill>
          <a:blip r:embed="rId2"/>
          <a:stretch/>
        </p:blipFill>
        <p:spPr>
          <a:xfrm>
            <a:off x="7840301" y="2139840"/>
            <a:ext cx="4000554" cy="336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PlaceHolder 1"/>
          <p:cNvSpPr>
            <a:spLocks noGrp="1"/>
          </p:cNvSpPr>
          <p:nvPr>
            <p:ph type="title"/>
          </p:nvPr>
        </p:nvSpPr>
        <p:spPr>
          <a:xfrm>
            <a:off x="661320" y="282600"/>
            <a:ext cx="10972080" cy="866880"/>
          </a:xfrm>
          <a:prstGeom prst="rect">
            <a:avLst/>
          </a:prstGeom>
          <a:noFill/>
          <a:ln w="0">
            <a:noFill/>
          </a:ln>
        </p:spPr>
        <p:txBody>
          <a:bodyPr lIns="0" tIns="0" rIns="0" bIns="0" anchor="ctr">
            <a:noAutofit/>
          </a:bodyPr>
          <a:lstStyle/>
          <a:p>
            <a:pPr indent="0" defTabSz="914400">
              <a:lnSpc>
                <a:spcPct val="90000"/>
              </a:lnSpc>
              <a:buNone/>
            </a:pPr>
            <a:r>
              <a:rPr lang="en-US" sz="6000" b="1" strike="noStrike" spc="-1" dirty="0">
                <a:solidFill>
                  <a:schemeClr val="lt1"/>
                </a:solidFill>
                <a:latin typeface="Calibri"/>
              </a:rPr>
              <a:t>Passive Components:</a:t>
            </a:r>
            <a:endParaRPr lang="en-US" sz="6000" b="0" strike="noStrike" spc="-1" dirty="0">
              <a:solidFill>
                <a:schemeClr val="dk1"/>
              </a:solidFill>
              <a:latin typeface="Arial"/>
            </a:endParaRPr>
          </a:p>
        </p:txBody>
      </p:sp>
      <p:sp>
        <p:nvSpPr>
          <p:cNvPr id="504" name="PlaceHolder 2"/>
          <p:cNvSpPr>
            <a:spLocks noGrp="1"/>
          </p:cNvSpPr>
          <p:nvPr>
            <p:ph/>
          </p:nvPr>
        </p:nvSpPr>
        <p:spPr>
          <a:xfrm>
            <a:off x="546013" y="1240279"/>
            <a:ext cx="7774122" cy="5413680"/>
          </a:xfrm>
          <a:prstGeom prst="rect">
            <a:avLst/>
          </a:prstGeom>
          <a:noFill/>
          <a:ln w="0">
            <a:noFill/>
          </a:ln>
        </p:spPr>
        <p:txBody>
          <a:bodyPr lIns="0" tIns="0" rIns="0" bIns="0" anchor="t">
            <a:normAutofit fontScale="99985"/>
          </a:bodyPr>
          <a:lstStyle/>
          <a:p>
            <a:pPr marL="228600" indent="-228600" defTabSz="914400">
              <a:lnSpc>
                <a:spcPct val="120000"/>
              </a:lnSpc>
              <a:spcBef>
                <a:spcPts val="1001"/>
              </a:spcBef>
              <a:buClr>
                <a:srgbClr val="ED7D31"/>
              </a:buClr>
              <a:buFont typeface="Wingdings" charset="2"/>
              <a:buChar char=""/>
            </a:pPr>
            <a:r>
              <a:rPr lang="en-US" sz="2400" b="1" strike="noStrike" spc="-1" dirty="0" smtClean="0">
                <a:solidFill>
                  <a:schemeClr val="lt1"/>
                </a:solidFill>
                <a:latin typeface="Calibri" panose="020F0502020204030204" pitchFamily="34" charset="0"/>
                <a:cs typeface="Calibri" panose="020F0502020204030204" pitchFamily="34" charset="0"/>
              </a:rPr>
              <a:t> Resistors </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1" strike="noStrike" spc="-1" dirty="0">
              <a:solidFill>
                <a:schemeClr val="dk1"/>
              </a:solidFill>
              <a:latin typeface="Calibri" panose="020F0502020204030204" pitchFamily="34" charset="0"/>
              <a:cs typeface="Calibri" panose="020F0502020204030204" pitchFamily="34" charset="0"/>
            </a:endParaRPr>
          </a:p>
          <a:p>
            <a:pPr indent="0" defTabSz="914400">
              <a:lnSpc>
                <a:spcPct val="12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Resistors are passive electrical components that resist the flow of electrical current. They are commonly used to limit current, divide voltage, adjust signal levels, terminate transmission lines, and provide biasing in electronic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2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Applications</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division: Used in voltage dividers to produce a fraction of an input voltage.</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Current limiting: Protecting components by limiting current flow.</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Biasing: Setting the operating point of active components like transistors.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conditioning: Shaping or scaling signals in electronic </a:t>
            </a:r>
            <a:r>
              <a:rPr lang="en-US" sz="2000" b="0" strike="noStrike" spc="-1" dirty="0" smtClean="0">
                <a:solidFill>
                  <a:schemeClr val="lt1"/>
                </a:solidFill>
                <a:latin typeface="Calibri" panose="020F0502020204030204" pitchFamily="34" charset="0"/>
                <a:cs typeface="Calibri" panose="020F0502020204030204" pitchFamily="34" charset="0"/>
              </a:rPr>
              <a:t>circuits</a:t>
            </a:r>
            <a:r>
              <a:rPr lang="en-US" sz="2000"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05" name="Picture 11"/>
          <p:cNvPicPr/>
          <p:nvPr/>
        </p:nvPicPr>
        <p:blipFill>
          <a:blip r:embed="rId2"/>
          <a:stretch/>
        </p:blipFill>
        <p:spPr>
          <a:xfrm>
            <a:off x="8464990" y="1412341"/>
            <a:ext cx="3457850" cy="4591379"/>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 name="PlaceHolder 1"/>
          <p:cNvSpPr>
            <a:spLocks noGrp="1"/>
          </p:cNvSpPr>
          <p:nvPr>
            <p:ph/>
          </p:nvPr>
        </p:nvSpPr>
        <p:spPr>
          <a:xfrm>
            <a:off x="609480" y="1919880"/>
            <a:ext cx="7049809" cy="4004626"/>
          </a:xfrm>
          <a:prstGeom prst="rect">
            <a:avLst/>
          </a:prstGeom>
          <a:noFill/>
          <a:ln w="0">
            <a:noFill/>
          </a:ln>
        </p:spPr>
        <p:txBody>
          <a:bodyPr lIns="0" tIns="0" rIns="0" bIns="0" anchor="t">
            <a:noAutofit/>
          </a:bodyPr>
          <a:lstStyle/>
          <a:p>
            <a:pPr marL="228600" indent="0" algn="just" defTabSz="914400">
              <a:lnSpc>
                <a:spcPct val="90000"/>
              </a:lnSpc>
              <a:spcBef>
                <a:spcPts val="1001"/>
              </a:spcBef>
              <a:buNone/>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Resistor </a:t>
            </a:r>
            <a:r>
              <a:rPr lang="en-US" sz="2400" b="1" strike="noStrike" spc="-1" dirty="0" smtClean="0">
                <a:solidFill>
                  <a:schemeClr val="lt1"/>
                </a:solidFill>
                <a:latin typeface="Calibri" panose="020F0502020204030204" pitchFamily="34" charset="0"/>
                <a:cs typeface="Calibri" panose="020F0502020204030204" pitchFamily="34" charset="0"/>
              </a:rPr>
              <a:t>Simplification:</a:t>
            </a:r>
            <a:endParaRPr lang="en-US" sz="24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Resistor </a:t>
            </a:r>
            <a:r>
              <a:rPr lang="en-US" sz="2000" b="0" strike="noStrike" spc="-1" dirty="0">
                <a:solidFill>
                  <a:schemeClr val="lt1"/>
                </a:solidFill>
                <a:latin typeface="Calibri" panose="020F0502020204030204" pitchFamily="34" charset="0"/>
                <a:cs typeface="Calibri" panose="020F0502020204030204" pitchFamily="34" charset="0"/>
              </a:rPr>
              <a:t>simplification involves condensing multiple resistors within a circuit to a single equivalent resistor.</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Method</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Start with the resistor farthest from the main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Replace groups of resistors in a loop with a single resistor, considering series or parallel connections.</a:t>
            </a:r>
            <a:endParaRPr lang="en-US" sz="2000" b="0" strike="noStrike" spc="-1" dirty="0">
              <a:solidFill>
                <a:schemeClr val="dk1"/>
              </a:solidFill>
              <a:latin typeface="Calibri" panose="020F0502020204030204" pitchFamily="34" charset="0"/>
              <a:cs typeface="Calibri" panose="020F0502020204030204" pitchFamily="34" charset="0"/>
            </a:endParaRPr>
          </a:p>
          <a:p>
            <a:pPr marL="8002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Repeat until only one resistor remains in the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0" indent="0" algn="just" defTabSz="914400">
              <a:lnSpc>
                <a:spcPct val="90000"/>
              </a:lnSpc>
              <a:spcBef>
                <a:spcPts val="1001"/>
              </a:spcBef>
              <a:buClr>
                <a:srgbClr val="ED7D31"/>
              </a:buClr>
              <a:buNone/>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Analogy: </a:t>
            </a:r>
            <a:r>
              <a:rPr lang="en-US" sz="2000" b="0" strike="noStrike" spc="-1" dirty="0">
                <a:solidFill>
                  <a:schemeClr val="lt1"/>
                </a:solidFill>
                <a:latin typeface="Calibri" panose="020F0502020204030204" pitchFamily="34" charset="0"/>
                <a:cs typeface="Calibri" panose="020F0502020204030204" pitchFamily="34" charset="0"/>
              </a:rPr>
              <a:t>Analogous to simplifying fractions in mathematics, this process aids in streamlining circuit analysis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651" name="PlaceHolder 2"/>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72">
                <a:solidFill>
                  <a:schemeClr val="lt1"/>
                </a:solidFill>
                <a:latin typeface="Calibri"/>
              </a:rPr>
              <a:t>Circuit Analysis</a:t>
            </a:r>
            <a:endParaRPr lang="en-US" sz="6000" b="0" strike="noStrike" spc="-1">
              <a:solidFill>
                <a:schemeClr val="dk1"/>
              </a:solidFill>
              <a:latin typeface="Arial"/>
            </a:endParaRPr>
          </a:p>
        </p:txBody>
      </p:sp>
      <p:pic>
        <p:nvPicPr>
          <p:cNvPr id="652" name="Content Placeholder 6"/>
          <p:cNvPicPr/>
          <p:nvPr/>
        </p:nvPicPr>
        <p:blipFill>
          <a:blip r:embed="rId2"/>
          <a:stretch/>
        </p:blipFill>
        <p:spPr>
          <a:xfrm>
            <a:off x="8247881" y="2091896"/>
            <a:ext cx="3442320" cy="33642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PlaceHolder 1"/>
          <p:cNvSpPr>
            <a:spLocks noGrp="1"/>
          </p:cNvSpPr>
          <p:nvPr>
            <p:ph/>
          </p:nvPr>
        </p:nvSpPr>
        <p:spPr>
          <a:xfrm>
            <a:off x="609480" y="1512000"/>
            <a:ext cx="7085520" cy="4481280"/>
          </a:xfrm>
          <a:prstGeom prst="rect">
            <a:avLst/>
          </a:prstGeom>
          <a:noFill/>
          <a:ln w="0">
            <a:noFill/>
          </a:ln>
        </p:spPr>
        <p:txBody>
          <a:bodyPr lIns="90000" tIns="45000" rIns="90000" bIns="45000" anchor="t">
            <a:noAutofit/>
          </a:bodyPr>
          <a:lstStyle/>
          <a:p>
            <a:pPr marL="0" indent="0" algn="just" defTabSz="914400">
              <a:lnSpc>
                <a:spcPct val="90000"/>
              </a:lnSpc>
              <a:spcBef>
                <a:spcPts val="1001"/>
              </a:spcBef>
              <a:buClr>
                <a:srgbClr val="FFFFFF"/>
              </a:buClr>
              <a:buNone/>
            </a:pPr>
            <a:r>
              <a:rPr lang="en-US" sz="2000" b="0" strike="noStrike" spc="-1" dirty="0">
                <a:solidFill>
                  <a:schemeClr val="lt1"/>
                </a:solidFill>
                <a:latin typeface="Calibri" panose="020F0502020204030204" pitchFamily="34" charset="0"/>
                <a:cs typeface="Calibri" panose="020F0502020204030204" pitchFamily="34" charset="0"/>
              </a:rPr>
              <a:t>In circuit analysis, understanding fundamental equations is crucial for evaluating ideal circuits. Here are key equations to </a:t>
            </a:r>
            <a:r>
              <a:rPr lang="en-US" sz="2000" b="0" strike="noStrike" spc="-1" dirty="0" smtClean="0">
                <a:solidFill>
                  <a:schemeClr val="lt1"/>
                </a:solidFill>
                <a:latin typeface="Calibri" panose="020F0502020204030204" pitchFamily="34" charset="0"/>
                <a:cs typeface="Calibri" panose="020F0502020204030204" pitchFamily="34" charset="0"/>
              </a:rPr>
              <a:t>remember</a:t>
            </a:r>
            <a:endParaRPr lang="en-US" sz="2000"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pPr>
            <a:r>
              <a:rPr lang="en-US" sz="2000" b="1" strike="noStrike" spc="-1" dirty="0">
                <a:solidFill>
                  <a:schemeClr val="dk1"/>
                </a:solidFill>
                <a:latin typeface="Arial"/>
              </a:rPr>
              <a:t> </a:t>
            </a:r>
            <a:r>
              <a:rPr lang="en-US" sz="2400" b="1" strike="noStrike" spc="-1" dirty="0" smtClean="0">
                <a:solidFill>
                  <a:schemeClr val="lt1"/>
                </a:solidFill>
                <a:latin typeface="Calibri" panose="020F0502020204030204" pitchFamily="34" charset="0"/>
                <a:cs typeface="Calibri" panose="020F0502020204030204" pitchFamily="34" charset="0"/>
              </a:rPr>
              <a:t>Ohm's </a:t>
            </a:r>
            <a:r>
              <a:rPr lang="en-US" sz="2400" b="1" strike="noStrike" spc="-1" dirty="0">
                <a:solidFill>
                  <a:schemeClr val="lt1"/>
                </a:solidFill>
                <a:latin typeface="Calibri" panose="020F0502020204030204" pitchFamily="34" charset="0"/>
                <a:cs typeface="Calibri" panose="020F0502020204030204" pitchFamily="34" charset="0"/>
              </a:rPr>
              <a:t>Law:</a:t>
            </a:r>
            <a:endParaRPr lang="en-US" sz="24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Equation: V=I⋅R</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Explanation: Ohm's law relates voltage (V), current (I), and resistance (R), allowing calculation of resistance at a specific point in a </a:t>
            </a:r>
            <a:r>
              <a:rPr lang="en-US" sz="2000" b="0" strike="noStrike" spc="-1" dirty="0" smtClean="0">
                <a:solidFill>
                  <a:schemeClr val="lt1"/>
                </a:solidFill>
                <a:latin typeface="Calibri" panose="020F0502020204030204" pitchFamily="34" charset="0"/>
                <a:cs typeface="Calibri" panose="020F0502020204030204" pitchFamily="34" charset="0"/>
              </a:rPr>
              <a:t>circuit.</a:t>
            </a:r>
            <a:endParaRPr lang="en-US" sz="2000"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Power </a:t>
            </a:r>
            <a:r>
              <a:rPr lang="en-US" sz="2400" b="1" strike="noStrike" spc="-1" dirty="0">
                <a:solidFill>
                  <a:schemeClr val="lt1"/>
                </a:solidFill>
                <a:latin typeface="Calibri" panose="020F0502020204030204" pitchFamily="34" charset="0"/>
                <a:cs typeface="Calibri" panose="020F0502020204030204" pitchFamily="34" charset="0"/>
              </a:rPr>
              <a:t>in a Resistor:</a:t>
            </a:r>
            <a:endParaRPr lang="en-US" sz="24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Equation: P=I^2⋅R</a:t>
            </a:r>
            <a:endParaRPr lang="en-US" sz="2000" b="0" strike="noStrike" spc="-1" dirty="0">
              <a:solidFill>
                <a:schemeClr val="dk1"/>
              </a:solidFill>
              <a:latin typeface="Calibri" panose="020F0502020204030204" pitchFamily="34" charset="0"/>
              <a:cs typeface="Calibri" panose="020F0502020204030204" pitchFamily="34" charset="0"/>
            </a:endParaRPr>
          </a:p>
          <a:p>
            <a:pPr marL="457200" indent="-4572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Explanation: This equation determines the power (P) in watts, considering current (I) and resistance (R).</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654" name="PlaceHolder 2"/>
          <p:cNvSpPr>
            <a:spLocks noGrp="1"/>
          </p:cNvSpPr>
          <p:nvPr>
            <p:ph type="title"/>
          </p:nvPr>
        </p:nvSpPr>
        <p:spPr>
          <a:xfrm>
            <a:off x="609480" y="273600"/>
            <a:ext cx="10972080" cy="1144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Fundamental Equations</a:t>
            </a:r>
            <a:endParaRPr lang="en-US" sz="6000" b="0" strike="noStrike" spc="-1">
              <a:solidFill>
                <a:schemeClr val="dk1"/>
              </a:solidFill>
              <a:latin typeface="Arial"/>
            </a:endParaRPr>
          </a:p>
        </p:txBody>
      </p:sp>
      <p:pic>
        <p:nvPicPr>
          <p:cNvPr id="655" name="Picture 703"/>
          <p:cNvPicPr/>
          <p:nvPr/>
        </p:nvPicPr>
        <p:blipFill>
          <a:blip r:embed="rId2"/>
          <a:stretch/>
        </p:blipFill>
        <p:spPr>
          <a:xfrm>
            <a:off x="8044200" y="2419920"/>
            <a:ext cx="3785760" cy="2857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 name="PlaceHolder 1"/>
          <p:cNvSpPr>
            <a:spLocks noGrp="1"/>
          </p:cNvSpPr>
          <p:nvPr>
            <p:ph type="title"/>
          </p:nvPr>
        </p:nvSpPr>
        <p:spPr>
          <a:xfrm>
            <a:off x="788760" y="33480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Kirchhoff's Laws:</a:t>
            </a:r>
            <a:endParaRPr lang="en-US" sz="6000" b="0" strike="noStrike" spc="-1">
              <a:solidFill>
                <a:schemeClr val="dk1"/>
              </a:solidFill>
              <a:latin typeface="Arial"/>
            </a:endParaRPr>
          </a:p>
        </p:txBody>
      </p:sp>
      <p:sp>
        <p:nvSpPr>
          <p:cNvPr id="657" name="PlaceHolder 2"/>
          <p:cNvSpPr>
            <a:spLocks noGrp="1"/>
          </p:cNvSpPr>
          <p:nvPr>
            <p:ph/>
          </p:nvPr>
        </p:nvSpPr>
        <p:spPr>
          <a:xfrm>
            <a:off x="372240" y="1581120"/>
            <a:ext cx="7661520" cy="3616200"/>
          </a:xfrm>
          <a:prstGeom prst="rect">
            <a:avLst/>
          </a:prstGeom>
          <a:noFill/>
          <a:ln w="0">
            <a:noFill/>
          </a:ln>
        </p:spPr>
        <p:txBody>
          <a:bodyPr lIns="90000" tIns="45000" rIns="90000" bIns="45000" anchor="ctr">
            <a:noAutofit/>
          </a:bodyPr>
          <a:lstStyle/>
          <a:p>
            <a:pPr marL="228600" indent="0" defTabSz="914400">
              <a:lnSpc>
                <a:spcPct val="90000"/>
              </a:lnSpc>
              <a:spcBef>
                <a:spcPts val="1001"/>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Kirchhoff's </a:t>
            </a:r>
            <a:r>
              <a:rPr lang="en-US" sz="2400" b="1" strike="noStrike" spc="-1" dirty="0">
                <a:solidFill>
                  <a:schemeClr val="lt1"/>
                </a:solidFill>
                <a:latin typeface="Calibri" panose="020F0502020204030204" pitchFamily="34" charset="0"/>
                <a:cs typeface="Calibri" panose="020F0502020204030204" pitchFamily="34" charset="0"/>
              </a:rPr>
              <a:t>Current Law:</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Statement: The total current entering a circuit equals the total current leaving the circuit.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Mathematical Expression: ∑in=∑</a:t>
            </a:r>
            <a:r>
              <a:rPr lang="en-US" sz="2000" b="0" strike="noStrike" spc="-1" dirty="0" err="1">
                <a:solidFill>
                  <a:schemeClr val="lt1"/>
                </a:solidFill>
                <a:latin typeface="Calibri" panose="020F0502020204030204" pitchFamily="34" charset="0"/>
                <a:cs typeface="Calibri" panose="020F0502020204030204" pitchFamily="34" charset="0"/>
              </a:rPr>
              <a:t>out∑in</a:t>
            </a:r>
            <a:r>
              <a:rPr lang="en-US" sz="2000" b="0" strike="noStrike" spc="-1" dirty="0">
                <a:solidFill>
                  <a:schemeClr val="lt1"/>
                </a:solidFill>
                <a:latin typeface="Calibri" panose="020F0502020204030204" pitchFamily="34" charset="0"/>
                <a:cs typeface="Calibri" panose="020F0502020204030204" pitchFamily="34" charset="0"/>
              </a:rPr>
              <a:t>​=∑out​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Application: Used for calculating current in branches of a parallel circuit.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58" name="Picture 2" descr="Kirchhoff's Laws and Their Implication in PCB Design | Advanced PCB Design  Blog | Cadence"/>
          <p:cNvPicPr/>
          <p:nvPr/>
        </p:nvPicPr>
        <p:blipFill>
          <a:blip r:embed="rId2"/>
          <a:stretch/>
        </p:blipFill>
        <p:spPr>
          <a:xfrm>
            <a:off x="8228880" y="2293920"/>
            <a:ext cx="3550320" cy="2903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PlaceHolder 1"/>
          <p:cNvSpPr>
            <a:spLocks noGrp="1"/>
          </p:cNvSpPr>
          <p:nvPr>
            <p:ph type="title"/>
          </p:nvPr>
        </p:nvSpPr>
        <p:spPr>
          <a:xfrm>
            <a:off x="736200" y="228240"/>
            <a:ext cx="10972080" cy="1144440"/>
          </a:xfrm>
          <a:prstGeom prst="rect">
            <a:avLst/>
          </a:prstGeom>
          <a:noFill/>
          <a:ln w="0">
            <a:noFill/>
          </a:ln>
        </p:spPr>
        <p:txBody>
          <a:bodyPr lIns="0" tIns="0" rIns="0" bIns="0" anchor="ctr">
            <a:noAutofit/>
          </a:bodyPr>
          <a:lstStyle/>
          <a:p>
            <a:pPr indent="0" defTabSz="914400">
              <a:lnSpc>
                <a:spcPct val="90000"/>
              </a:lnSpc>
              <a:buNone/>
            </a:pPr>
            <a:r>
              <a:rPr lang="en-US" sz="6000" b="1" strike="noStrike" spc="-72">
                <a:solidFill>
                  <a:schemeClr val="lt1"/>
                </a:solidFill>
                <a:latin typeface="Calibri"/>
              </a:rPr>
              <a:t>Kirchhoff's Laws:</a:t>
            </a:r>
            <a:endParaRPr lang="en-US" sz="6000" b="0" strike="noStrike" spc="-1">
              <a:solidFill>
                <a:schemeClr val="dk1"/>
              </a:solidFill>
              <a:latin typeface="Arial"/>
            </a:endParaRPr>
          </a:p>
        </p:txBody>
      </p:sp>
      <p:sp>
        <p:nvSpPr>
          <p:cNvPr id="660" name="PlaceHolder 2"/>
          <p:cNvSpPr>
            <a:spLocks noGrp="1"/>
          </p:cNvSpPr>
          <p:nvPr>
            <p:ph/>
          </p:nvPr>
        </p:nvSpPr>
        <p:spPr>
          <a:xfrm>
            <a:off x="736200" y="2175480"/>
            <a:ext cx="6705360" cy="3168360"/>
          </a:xfrm>
          <a:prstGeom prst="rect">
            <a:avLst/>
          </a:prstGeom>
          <a:noFill/>
          <a:ln w="0">
            <a:noFill/>
          </a:ln>
        </p:spPr>
        <p:txBody>
          <a:bodyPr lIns="0" tIns="0" rIns="0" bIns="0" anchor="t">
            <a:noAutofit/>
          </a:bodyPr>
          <a:lstStyle/>
          <a:p>
            <a:pPr marL="228600" indent="0" defTabSz="914400">
              <a:lnSpc>
                <a:spcPct val="90000"/>
              </a:lnSpc>
              <a:spcBef>
                <a:spcPts val="1001"/>
              </a:spcBef>
              <a:buNone/>
              <a:tabLst>
                <a:tab pos="0" algn="l"/>
              </a:tabLst>
            </a:pPr>
            <a:r>
              <a:rPr lang="en-US" sz="2400" b="1" strike="noStrike" spc="-1" dirty="0">
                <a:solidFill>
                  <a:schemeClr val="lt1"/>
                </a:solidFill>
                <a:latin typeface="Calibri"/>
              </a:rPr>
              <a:t>Kirchhoff's Voltage Law:</a:t>
            </a:r>
            <a:endParaRPr lang="en-US" sz="24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Statement: The sum of potential differences in a loop equals zero.</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Mathematical Expression: ∑loop=∑Vloop​=0</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Explanation: Describes the distribution of total voltage within a circuit loop.</a:t>
            </a:r>
            <a:endParaRPr lang="en-US" sz="2000" b="0" strike="noStrike" spc="-1" dirty="0">
              <a:solidFill>
                <a:schemeClr val="dk1"/>
              </a:solidFill>
              <a:latin typeface="Arial"/>
            </a:endParaRPr>
          </a:p>
          <a:p>
            <a:pPr marL="228600" indent="0" defTabSz="914400">
              <a:lnSpc>
                <a:spcPct val="90000"/>
              </a:lnSpc>
              <a:spcBef>
                <a:spcPts val="1001"/>
              </a:spcBef>
              <a:buNone/>
              <a:tabLst>
                <a:tab pos="0" algn="l"/>
              </a:tabLst>
            </a:pPr>
            <a:r>
              <a:rPr lang="en-US" sz="2000" b="0" strike="noStrike" spc="-1" dirty="0">
                <a:solidFill>
                  <a:schemeClr val="lt1"/>
                </a:solidFill>
                <a:latin typeface="Calibri"/>
              </a:rPr>
              <a:t>Understanding these fundamental equations and laws forms the basis for effective circuit analysis.</a:t>
            </a:r>
            <a:endParaRPr lang="en-US" sz="2000" b="0" strike="noStrike" spc="-1" dirty="0">
              <a:solidFill>
                <a:schemeClr val="dk1"/>
              </a:solidFill>
              <a:latin typeface="Arial"/>
            </a:endParaRPr>
          </a:p>
        </p:txBody>
      </p:sp>
      <p:pic>
        <p:nvPicPr>
          <p:cNvPr id="661" name="Picture 2" descr="Kirchhoff's Laws and Their Implication in PCB Design | Advanced PCB Design  Blog | Cadence"/>
          <p:cNvPicPr/>
          <p:nvPr/>
        </p:nvPicPr>
        <p:blipFill>
          <a:blip r:embed="rId2"/>
          <a:stretch/>
        </p:blipFill>
        <p:spPr>
          <a:xfrm>
            <a:off x="8157960" y="2175480"/>
            <a:ext cx="3550320" cy="30909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2" name="PlaceHolder 1"/>
          <p:cNvSpPr>
            <a:spLocks noGrp="1"/>
          </p:cNvSpPr>
          <p:nvPr>
            <p:ph type="title"/>
          </p:nvPr>
        </p:nvSpPr>
        <p:spPr>
          <a:xfrm>
            <a:off x="642960" y="340560"/>
            <a:ext cx="9197640" cy="7632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Basic Measuring Instruments </a:t>
            </a:r>
            <a:endParaRPr lang="en-US" sz="6000" b="0" strike="noStrike" spc="-1">
              <a:solidFill>
                <a:schemeClr val="dk1"/>
              </a:solidFill>
              <a:latin typeface="Arial"/>
            </a:endParaRPr>
          </a:p>
        </p:txBody>
      </p:sp>
      <p:sp>
        <p:nvSpPr>
          <p:cNvPr id="663" name="PlaceHolder 2"/>
          <p:cNvSpPr>
            <a:spLocks noGrp="1"/>
          </p:cNvSpPr>
          <p:nvPr>
            <p:ph/>
          </p:nvPr>
        </p:nvSpPr>
        <p:spPr>
          <a:xfrm>
            <a:off x="235519" y="1333440"/>
            <a:ext cx="8528040" cy="5111280"/>
          </a:xfrm>
          <a:prstGeom prst="rect">
            <a:avLst/>
          </a:prstGeom>
          <a:noFill/>
          <a:ln w="0">
            <a:noFill/>
          </a:ln>
        </p:spPr>
        <p:txBody>
          <a:bodyPr lIns="90000" tIns="45000" rIns="90000" bIns="45000" anchor="t">
            <a:noAutofit/>
          </a:bodyPr>
          <a:lstStyle/>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 the realm of electrical circuits, measuring instruments are indispensable for assessing critical </a:t>
            </a:r>
            <a:r>
              <a:rPr lang="en-US" sz="2000" b="0" strike="noStrike" spc="-1" dirty="0" err="1" smtClean="0">
                <a:solidFill>
                  <a:schemeClr val="lt1"/>
                </a:solidFill>
                <a:latin typeface="Calibri" panose="020F0502020204030204" pitchFamily="34" charset="0"/>
                <a:cs typeface="Calibri" panose="020F0502020204030204" pitchFamily="34" charset="0"/>
              </a:rPr>
              <a:t>quantities.Two</a:t>
            </a:r>
            <a:r>
              <a:rPr lang="en-US" sz="2000" b="0" strike="noStrike" spc="-1" dirty="0" smtClean="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fundamental tools, voltmeters and ammeters, play a pivotal role in this domain. Here's a concise exploration:</a:t>
            </a:r>
            <a:endParaRPr lang="en-US" sz="2000" b="0" strike="noStrike" spc="-1" dirty="0">
              <a:solidFill>
                <a:schemeClr val="dk1"/>
              </a:solidFill>
              <a:latin typeface="Calibri" panose="020F0502020204030204" pitchFamily="34" charset="0"/>
              <a:cs typeface="Calibri" panose="020F0502020204030204" pitchFamily="34" charset="0"/>
            </a:endParaRPr>
          </a:p>
          <a:p>
            <a:pPr algn="just">
              <a:spcBef>
                <a:spcPts val="1001"/>
              </a:spcBef>
              <a:buClr>
                <a:srgbClr val="ED7D31"/>
              </a:buClr>
              <a:buFont typeface="Wingdings" panose="05000000000000000000" pitchFamily="2" charset="2"/>
              <a:buChar char="Ø"/>
              <a:tabLst>
                <a:tab pos="0" algn="l"/>
              </a:tabLst>
            </a:pPr>
            <a:r>
              <a:rPr lang="en-US" b="1" strike="noStrike" spc="-1" dirty="0" smtClean="0">
                <a:solidFill>
                  <a:schemeClr val="lt1"/>
                </a:solidFill>
                <a:latin typeface="Calibri" panose="020F0502020204030204" pitchFamily="34" charset="0"/>
                <a:cs typeface="Calibri" panose="020F0502020204030204" pitchFamily="34" charset="0"/>
              </a:rPr>
              <a:t> Types </a:t>
            </a:r>
            <a:r>
              <a:rPr lang="en-US" b="1" strike="noStrike" spc="-1" dirty="0">
                <a:solidFill>
                  <a:schemeClr val="lt1"/>
                </a:solidFill>
                <a:latin typeface="Calibri" panose="020F0502020204030204" pitchFamily="34" charset="0"/>
                <a:cs typeface="Calibri" panose="020F0502020204030204" pitchFamily="34" charset="0"/>
              </a:rPr>
              <a:t>of Basic Measuring Instruments:</a:t>
            </a:r>
            <a:endParaRPr lang="en-US"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1" strike="noStrike" spc="-1" dirty="0" smtClean="0">
                <a:solidFill>
                  <a:schemeClr val="lt1"/>
                </a:solidFill>
                <a:latin typeface="Calibri" panose="020F0502020204030204" pitchFamily="34" charset="0"/>
                <a:cs typeface="Calibri" panose="020F0502020204030204" pitchFamily="34" charset="0"/>
              </a:rPr>
              <a:t>Voltmeters:</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 </a:t>
            </a:r>
            <a:r>
              <a:rPr lang="en-US" sz="2000" b="0" strike="noStrike" spc="-1" dirty="0">
                <a:solidFill>
                  <a:schemeClr val="lt1"/>
                </a:solidFill>
                <a:latin typeface="Calibri" panose="020F0502020204030204" pitchFamily="34" charset="0"/>
                <a:cs typeface="Calibri" panose="020F0502020204030204" pitchFamily="34" charset="0"/>
              </a:rPr>
              <a:t>voltmeter gauges the voltage across any two points within an electric </a:t>
            </a:r>
            <a:r>
              <a:rPr lang="en-US" sz="2000" b="0" strike="noStrike" spc="-1" dirty="0" smtClean="0">
                <a:solidFill>
                  <a:schemeClr val="lt1"/>
                </a:solidFill>
                <a:latin typeface="Calibri" panose="020F0502020204030204" pitchFamily="34" charset="0"/>
                <a:cs typeface="Calibri" panose="020F0502020204030204" pitchFamily="34" charset="0"/>
              </a:rPr>
              <a:t>circuit.</a:t>
            </a: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Voltage </a:t>
            </a:r>
            <a:r>
              <a:rPr lang="en-US" sz="2000" b="0" strike="noStrike" spc="-1" dirty="0">
                <a:solidFill>
                  <a:schemeClr val="lt1"/>
                </a:solidFill>
                <a:latin typeface="Calibri" panose="020F0502020204030204" pitchFamily="34" charset="0"/>
                <a:cs typeface="Calibri" panose="020F0502020204030204" pitchFamily="34" charset="0"/>
              </a:rPr>
              <a:t>is measured in volts (V), and the instrument takes the form of a </a:t>
            </a:r>
            <a:r>
              <a:rPr lang="en-US" sz="2000" b="0" strike="noStrike" spc="-1" dirty="0" smtClean="0">
                <a:solidFill>
                  <a:schemeClr val="lt1"/>
                </a:solidFill>
                <a:latin typeface="Calibri" panose="020F0502020204030204" pitchFamily="34" charset="0"/>
                <a:cs typeface="Calibri" panose="020F0502020204030204" pitchFamily="34" charset="0"/>
              </a:rPr>
              <a:t>meter.</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DC </a:t>
            </a:r>
            <a:r>
              <a:rPr lang="en-US" sz="2000" b="0" strike="noStrike" spc="-1" dirty="0">
                <a:solidFill>
                  <a:schemeClr val="lt1"/>
                </a:solidFill>
                <a:latin typeface="Calibri" panose="020F0502020204030204" pitchFamily="34" charset="0"/>
                <a:cs typeface="Calibri" panose="020F0502020204030204" pitchFamily="34" charset="0"/>
              </a:rPr>
              <a:t>Voltmeters: Gauge direct current (DC) </a:t>
            </a:r>
            <a:r>
              <a:rPr lang="en-US" sz="2000" b="0" strike="noStrike" spc="-1" dirty="0" smtClean="0">
                <a:solidFill>
                  <a:schemeClr val="lt1"/>
                </a:solidFill>
                <a:latin typeface="Calibri" panose="020F0502020204030204" pitchFamily="34" charset="0"/>
                <a:cs typeface="Calibri" panose="020F0502020204030204" pitchFamily="34" charset="0"/>
              </a:rPr>
              <a:t>voltage.</a:t>
            </a:r>
            <a:endParaRPr lang="en-US" sz="2000"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AC </a:t>
            </a:r>
            <a:r>
              <a:rPr lang="en-US" sz="2000" b="0" strike="noStrike" spc="-1" dirty="0">
                <a:solidFill>
                  <a:schemeClr val="lt1"/>
                </a:solidFill>
                <a:latin typeface="Calibri" panose="020F0502020204030204" pitchFamily="34" charset="0"/>
                <a:cs typeface="Calibri" panose="020F0502020204030204" pitchFamily="34" charset="0"/>
              </a:rPr>
              <a:t>Voltmeters: Assess alternating current (AC) voltage.</a:t>
            </a:r>
            <a:r>
              <a:rPr lang="en-US" sz="2000" b="0" i="1" strike="noStrike" spc="-1" dirty="0">
                <a:solidFill>
                  <a:schemeClr val="lt1"/>
                </a:solidFill>
                <a:latin typeface="Calibri" panose="020F0502020204030204" pitchFamily="34" charset="0"/>
                <a:cs typeface="Calibri" panose="020F0502020204030204" pitchFamily="34" charset="0"/>
              </a:rPr>
              <a:t> </a:t>
            </a:r>
            <a:endParaRPr lang="en-US"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800" b="1" strike="noStrike" spc="-1" dirty="0" smtClean="0">
                <a:solidFill>
                  <a:schemeClr val="lt1"/>
                </a:solidFill>
                <a:latin typeface="Calibri" panose="020F0502020204030204" pitchFamily="34" charset="0"/>
                <a:cs typeface="Calibri" panose="020F0502020204030204" pitchFamily="34" charset="0"/>
              </a:rPr>
              <a:t>Example</a:t>
            </a:r>
            <a:r>
              <a:rPr lang="en-US" sz="2800" b="1" strike="noStrike" spc="-1" dirty="0">
                <a:solidFill>
                  <a:schemeClr val="lt1"/>
                </a:solidFill>
                <a:latin typeface="Calibri" panose="020F0502020204030204" pitchFamily="34" charset="0"/>
                <a:cs typeface="Calibri" panose="020F0502020204030204" pitchFamily="34" charset="0"/>
              </a:rPr>
              <a:t>: </a:t>
            </a:r>
            <a:endParaRPr lang="en-US" sz="2800" b="1" strike="noStrike" spc="-1" dirty="0" smtClean="0">
              <a:solidFill>
                <a:schemeClr val="lt1"/>
              </a:solidFill>
              <a:latin typeface="Calibri" panose="020F0502020204030204" pitchFamily="34" charset="0"/>
              <a:cs typeface="Calibri" panose="020F0502020204030204" pitchFamily="34" charset="0"/>
            </a:endParaRPr>
          </a:p>
          <a:p>
            <a:pPr marL="457200" lvl="1" indent="0" algn="just">
              <a:spcBef>
                <a:spcPts val="499"/>
              </a:spcBef>
              <a:buClr>
                <a:srgbClr val="ED7D31"/>
              </a:buClr>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An </a:t>
            </a:r>
            <a:r>
              <a:rPr lang="en-US" sz="2000" b="0" strike="noStrike" spc="-1" dirty="0">
                <a:solidFill>
                  <a:schemeClr val="lt1"/>
                </a:solidFill>
                <a:latin typeface="Calibri" panose="020F0502020204030204" pitchFamily="34" charset="0"/>
                <a:cs typeface="Calibri" panose="020F0502020204030204" pitchFamily="34" charset="0"/>
              </a:rPr>
              <a:t>analogy could be a thermometer measuring temperature, where the DC voltmeter is akin to measuring a constant temperature, and the AC voltmeter is like measuring temperature variations.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64" name="Picture 2" descr="Voltmeter"/>
          <p:cNvPicPr/>
          <p:nvPr/>
        </p:nvPicPr>
        <p:blipFill>
          <a:blip r:embed="rId3"/>
          <a:stretch/>
        </p:blipFill>
        <p:spPr>
          <a:xfrm>
            <a:off x="9008280" y="1611000"/>
            <a:ext cx="3029400" cy="2028240"/>
          </a:xfrm>
          <a:prstGeom prst="rect">
            <a:avLst/>
          </a:prstGeom>
          <a:ln w="88900" cap="sq">
            <a:solidFill>
              <a:srgbClr val="ED7D31"/>
            </a:solidFill>
            <a:miter/>
          </a:ln>
          <a:effectLst>
            <a:innerShdw blurRad="76200">
              <a:srgbClr val="000000"/>
            </a:innerShdw>
          </a:effectLst>
        </p:spPr>
      </p:pic>
      <p:pic>
        <p:nvPicPr>
          <p:cNvPr id="665" name="Picture 4" descr="AC Voltmeter"/>
          <p:cNvPicPr/>
          <p:nvPr/>
        </p:nvPicPr>
        <p:blipFill>
          <a:blip r:embed="rId4"/>
          <a:stretch/>
        </p:blipFill>
        <p:spPr>
          <a:xfrm>
            <a:off x="9008280" y="3889080"/>
            <a:ext cx="3029400" cy="210528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 name="PlaceHolder 1"/>
          <p:cNvSpPr>
            <a:spLocks noGrp="1"/>
          </p:cNvSpPr>
          <p:nvPr>
            <p:ph type="title"/>
          </p:nvPr>
        </p:nvSpPr>
        <p:spPr>
          <a:xfrm>
            <a:off x="551880" y="328680"/>
            <a:ext cx="9786960" cy="9021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Basic Measuring Instruments</a:t>
            </a:r>
            <a:endParaRPr lang="en-US" sz="6000" b="0" strike="noStrike" spc="-1">
              <a:solidFill>
                <a:schemeClr val="dk1"/>
              </a:solidFill>
              <a:latin typeface="Arial"/>
            </a:endParaRPr>
          </a:p>
        </p:txBody>
      </p:sp>
      <p:sp>
        <p:nvSpPr>
          <p:cNvPr id="667" name="PlaceHolder 2"/>
          <p:cNvSpPr>
            <a:spLocks noGrp="1"/>
          </p:cNvSpPr>
          <p:nvPr>
            <p:ph/>
          </p:nvPr>
        </p:nvSpPr>
        <p:spPr>
          <a:xfrm>
            <a:off x="551880" y="1439640"/>
            <a:ext cx="7876440" cy="4626000"/>
          </a:xfrm>
          <a:prstGeom prst="rect">
            <a:avLst/>
          </a:prstGeom>
          <a:noFill/>
          <a:ln w="0">
            <a:noFill/>
          </a:ln>
        </p:spPr>
        <p:txBody>
          <a:bodyPr lIns="90000" tIns="45000" rIns="90000" bIns="45000" anchor="ctr">
            <a:normAutofit/>
          </a:bodyPr>
          <a:lstStyle/>
          <a:p>
            <a:pPr marL="228600" indent="0" algn="just" defTabSz="914400">
              <a:lnSpc>
                <a:spcPct val="90000"/>
              </a:lnSpc>
              <a:spcBef>
                <a:spcPts val="1001"/>
              </a:spcBef>
              <a:buNone/>
              <a:tabLst>
                <a:tab pos="0" algn="l"/>
              </a:tabLst>
            </a:pPr>
            <a:r>
              <a:rPr lang="en-US" sz="2800" b="1" strike="noStrike" spc="-1">
                <a:solidFill>
                  <a:schemeClr val="lt1"/>
                </a:solidFill>
                <a:latin typeface="Calibri"/>
              </a:rPr>
              <a:t>Ammeters:</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i="1" strike="noStrike" spc="-1">
                <a:solidFill>
                  <a:schemeClr val="lt1"/>
                </a:solidFill>
                <a:latin typeface="Calibri"/>
              </a:rPr>
              <a:t>Definition:</a:t>
            </a:r>
            <a:r>
              <a:rPr lang="en-US" sz="2000" b="0" strike="noStrike" spc="-1">
                <a:solidFill>
                  <a:schemeClr val="lt1"/>
                </a:solidFill>
                <a:latin typeface="Calibri"/>
              </a:rPr>
              <a:t> An ammeter quantifies the flow of current through any two points in an electric circuit.</a:t>
            </a:r>
            <a:endParaRPr lang="en-US" sz="20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i="1" strike="noStrike" spc="-1">
                <a:solidFill>
                  <a:schemeClr val="lt1"/>
                </a:solidFill>
                <a:latin typeface="Calibri"/>
              </a:rPr>
              <a:t>Unit:</a:t>
            </a:r>
            <a:r>
              <a:rPr lang="en-US" sz="2000" b="0" strike="noStrike" spc="-1">
                <a:solidFill>
                  <a:schemeClr val="lt1"/>
                </a:solidFill>
                <a:latin typeface="Calibri"/>
              </a:rPr>
              <a:t> Current is quantified in amperes (A), and the instrument adopts the structure of a meter.</a:t>
            </a:r>
            <a:endParaRPr lang="en-US" sz="2000" b="0" strike="noStrike" spc="-1">
              <a:solidFill>
                <a:schemeClr val="dk1"/>
              </a:solidFill>
              <a:latin typeface="Arial"/>
            </a:endParaRPr>
          </a:p>
          <a:p>
            <a:pPr indent="0" algn="just" defTabSz="914400">
              <a:lnSpc>
                <a:spcPct val="90000"/>
              </a:lnSpc>
              <a:spcBef>
                <a:spcPts val="499"/>
              </a:spcBef>
              <a:buNone/>
              <a:tabLst>
                <a:tab pos="0" algn="l"/>
              </a:tabLst>
            </a:pPr>
            <a:r>
              <a:rPr lang="en-US" sz="2800" b="1" i="1" strike="noStrike" spc="-1">
                <a:solidFill>
                  <a:schemeClr val="lt1"/>
                </a:solidFill>
                <a:latin typeface="Calibri"/>
              </a:rPr>
              <a:t>  Varieties:</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DC Ammeters: Evaluate direct current (DC) current.</a:t>
            </a:r>
            <a:endParaRPr lang="en-US" sz="20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AC Ammeters: Assess alternating current (AC) current.</a:t>
            </a:r>
            <a:endParaRPr lang="en-US" sz="2000" b="0" strike="noStrike" spc="-1">
              <a:solidFill>
                <a:schemeClr val="dk1"/>
              </a:solidFill>
              <a:latin typeface="Arial"/>
            </a:endParaRPr>
          </a:p>
          <a:p>
            <a:pPr indent="0" algn="just" defTabSz="914400">
              <a:lnSpc>
                <a:spcPct val="100000"/>
              </a:lnSpc>
              <a:spcBef>
                <a:spcPts val="499"/>
              </a:spcBef>
              <a:buNone/>
              <a:tabLst>
                <a:tab pos="0" algn="l"/>
              </a:tabLst>
            </a:pPr>
            <a:r>
              <a:rPr lang="en-US" sz="2800" b="0" i="1" strike="noStrike" spc="-1">
                <a:solidFill>
                  <a:schemeClr val="lt1"/>
                </a:solidFill>
                <a:latin typeface="Calibri"/>
              </a:rPr>
              <a:t>  </a:t>
            </a:r>
            <a:r>
              <a:rPr lang="en-US" sz="2800" b="1" i="1" strike="noStrike" spc="-1">
                <a:solidFill>
                  <a:schemeClr val="lt1"/>
                </a:solidFill>
                <a:latin typeface="Calibri"/>
              </a:rPr>
              <a:t>Example:</a:t>
            </a:r>
            <a:endParaRPr lang="en-US" sz="2800" b="0" strike="noStrike" spc="-1">
              <a:solidFill>
                <a:schemeClr val="dk1"/>
              </a:solidFill>
              <a:latin typeface="Arial"/>
            </a:endParaRPr>
          </a:p>
          <a:p>
            <a:pPr marL="685800" lvl="1" indent="-228600" algn="just" defTabSz="914400">
              <a:lnSpc>
                <a:spcPct val="90000"/>
              </a:lnSpc>
              <a:spcBef>
                <a:spcPts val="499"/>
              </a:spcBef>
              <a:buClr>
                <a:srgbClr val="ED7D31"/>
              </a:buClr>
              <a:buFont typeface="Arial"/>
              <a:buChar char="•"/>
              <a:tabLst>
                <a:tab pos="0" algn="l"/>
              </a:tabLst>
            </a:pPr>
            <a:r>
              <a:rPr lang="en-US" sz="2000" b="0" strike="noStrike" spc="-1">
                <a:solidFill>
                  <a:schemeClr val="lt1"/>
                </a:solidFill>
                <a:latin typeface="Calibri"/>
              </a:rPr>
              <a:t>Think of an ammeter like a flowmeter in a pipeline, where the DC ammeter measures a steady flow, and the AC ammeter measures fluctuations in the flow.</a:t>
            </a:r>
            <a:endParaRPr lang="en-US" sz="2000" b="0" strike="noStrike" spc="-1">
              <a:solidFill>
                <a:schemeClr val="dk1"/>
              </a:solidFill>
              <a:latin typeface="Arial"/>
            </a:endParaRPr>
          </a:p>
          <a:p>
            <a:pPr marL="914400"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pic>
        <p:nvPicPr>
          <p:cNvPr id="668" name="Picture 6" descr="DC Ammeter"/>
          <p:cNvPicPr/>
          <p:nvPr/>
        </p:nvPicPr>
        <p:blipFill>
          <a:blip r:embed="rId2"/>
          <a:stretch/>
        </p:blipFill>
        <p:spPr>
          <a:xfrm>
            <a:off x="8634960" y="1699920"/>
            <a:ext cx="3251160" cy="1847880"/>
          </a:xfrm>
          <a:prstGeom prst="rect">
            <a:avLst/>
          </a:prstGeom>
          <a:ln w="88900" cap="sq">
            <a:solidFill>
              <a:srgbClr val="ED7D31"/>
            </a:solidFill>
            <a:miter/>
          </a:ln>
          <a:effectLst>
            <a:innerShdw blurRad="76200">
              <a:srgbClr val="000000"/>
            </a:innerShdw>
          </a:effectLst>
        </p:spPr>
      </p:pic>
      <p:pic>
        <p:nvPicPr>
          <p:cNvPr id="669" name="Picture 8" descr="AC Ammeter"/>
          <p:cNvPicPr/>
          <p:nvPr/>
        </p:nvPicPr>
        <p:blipFill>
          <a:blip r:embed="rId3"/>
          <a:stretch/>
        </p:blipFill>
        <p:spPr>
          <a:xfrm>
            <a:off x="8634960" y="3787920"/>
            <a:ext cx="3251160" cy="19141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EasyEDA - Online PCB design &amp; circuit sim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3159" y="2582824"/>
            <a:ext cx="6512767" cy="2259763"/>
          </a:xfrm>
          <a:prstGeom prst="roundRect">
            <a:avLst>
              <a:gd name="adj" fmla="val 11111"/>
            </a:avLst>
          </a:prstGeom>
          <a:ln w="190500" cap="rnd">
            <a:solidFill>
              <a:schemeClr val="accent2"/>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298579" y="330067"/>
            <a:ext cx="2248387" cy="2168781"/>
          </a:xfrm>
          <a:prstGeom prst="ellipse">
            <a:avLst/>
          </a:prstGeom>
          <a:ln w="63500" cap="rnd">
            <a:solidFill>
              <a:schemeClr val="accent2"/>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1" name="PlaceHolder 1"/>
          <p:cNvSpPr>
            <a:spLocks noGrp="1"/>
          </p:cNvSpPr>
          <p:nvPr>
            <p:ph/>
          </p:nvPr>
        </p:nvSpPr>
        <p:spPr>
          <a:xfrm>
            <a:off x="633600" y="1404000"/>
            <a:ext cx="6550560" cy="4871520"/>
          </a:xfrm>
          <a:prstGeom prst="rect">
            <a:avLst/>
          </a:prstGeom>
          <a:noFill/>
          <a:ln w="0">
            <a:noFill/>
          </a:ln>
        </p:spPr>
        <p:txBody>
          <a:bodyPr lIns="90000" tIns="45000" rIns="90000" bIns="45000" anchor="t">
            <a:normAutofit/>
          </a:bodyPr>
          <a:lstStyle/>
          <a:p>
            <a:pPr indent="0" defTabSz="914400">
              <a:lnSpc>
                <a:spcPct val="90000"/>
              </a:lnSpc>
              <a:spcBef>
                <a:spcPts val="1001"/>
              </a:spcBef>
              <a:buNone/>
              <a:tabLst>
                <a:tab pos="0" algn="l"/>
              </a:tabLst>
            </a:pP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EasyEDA supports the schematic diagram drawing frame required by custom. At present, custom drawings need to be placed manually, and automatic reference of custom drawings is not supported when creating new schematic diagram.</a:t>
            </a:r>
            <a:endParaRPr lang="en-US" sz="2000" b="0" strike="noStrike" spc="-1" dirty="0">
              <a:solidFill>
                <a:schemeClr val="dk1"/>
              </a:solidFill>
              <a:latin typeface="Arial"/>
            </a:endParaRPr>
          </a:p>
          <a:p>
            <a:pPr indent="0" algn="just" defTabSz="914400">
              <a:lnSpc>
                <a:spcPct val="90000"/>
              </a:lnSpc>
              <a:spcBef>
                <a:spcPts val="1001"/>
              </a:spcBef>
              <a:buNone/>
              <a:tabLst>
                <a:tab pos="0" algn="l"/>
              </a:tabLst>
            </a:pPr>
            <a:r>
              <a:rPr lang="en-US" sz="2400" b="1" strike="noStrike" spc="-1" dirty="0">
                <a:solidFill>
                  <a:schemeClr val="lt1"/>
                </a:solidFill>
                <a:latin typeface="Calibri"/>
              </a:rPr>
              <a:t>How to create?</a:t>
            </a:r>
            <a:endParaRPr lang="en-US" sz="24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Click the “Sheet Setting” button at “Drawing Tool”.</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Click “Add Custom” button.</a:t>
            </a:r>
            <a:endParaRPr lang="en-US" sz="2000" b="0" strike="noStrike" spc="-1" dirty="0">
              <a:solidFill>
                <a:schemeClr val="dk1"/>
              </a:solidFill>
              <a:latin typeface="Arial"/>
            </a:endParaRPr>
          </a:p>
          <a:p>
            <a:pPr marL="228600" indent="-22860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a:rPr>
              <a:t>It will create a new symbol editor, you can edit the table by line as you want. </a:t>
            </a:r>
            <a:endParaRPr lang="en-US" sz="2000" b="0" strike="noStrike" spc="-1" dirty="0">
              <a:solidFill>
                <a:schemeClr val="dk1"/>
              </a:solidFill>
              <a:latin typeface="Arial"/>
            </a:endParaRPr>
          </a:p>
        </p:txBody>
      </p:sp>
      <p:pic>
        <p:nvPicPr>
          <p:cNvPr id="672" name="Picture 18" descr="picture 5"/>
          <p:cNvPicPr/>
          <p:nvPr/>
        </p:nvPicPr>
        <p:blipFill>
          <a:blip r:embed="rId2"/>
          <a:stretch/>
        </p:blipFill>
        <p:spPr>
          <a:xfrm>
            <a:off x="7459200" y="4493880"/>
            <a:ext cx="4290120" cy="1551600"/>
          </a:xfrm>
          <a:prstGeom prst="rect">
            <a:avLst/>
          </a:prstGeom>
          <a:ln w="88900" cap="sq">
            <a:solidFill>
              <a:srgbClr val="ED7D31"/>
            </a:solidFill>
            <a:miter/>
          </a:ln>
          <a:effectLst>
            <a:innerShdw blurRad="76200">
              <a:srgbClr val="000000"/>
            </a:innerShdw>
          </a:effectLst>
        </p:spPr>
      </p:pic>
      <p:pic>
        <p:nvPicPr>
          <p:cNvPr id="673" name="Picture 19" descr="picture 6"/>
          <p:cNvPicPr/>
          <p:nvPr/>
        </p:nvPicPr>
        <p:blipFill>
          <a:blip r:embed="rId3"/>
          <a:stretch/>
        </p:blipFill>
        <p:spPr>
          <a:xfrm>
            <a:off x="7459200" y="1550520"/>
            <a:ext cx="4290120" cy="1429200"/>
          </a:xfrm>
          <a:prstGeom prst="rect">
            <a:avLst/>
          </a:prstGeom>
          <a:ln w="88900" cap="sq">
            <a:solidFill>
              <a:srgbClr val="ED7D31"/>
            </a:solidFill>
            <a:miter/>
          </a:ln>
          <a:effectLst>
            <a:innerShdw blurRad="76200">
              <a:srgbClr val="000000"/>
            </a:innerShdw>
          </a:effectLst>
        </p:spPr>
      </p:pic>
      <p:pic>
        <p:nvPicPr>
          <p:cNvPr id="674" name="Picture 20" descr="picture 7"/>
          <p:cNvPicPr/>
          <p:nvPr/>
        </p:nvPicPr>
        <p:blipFill>
          <a:blip r:embed="rId4"/>
          <a:stretch/>
        </p:blipFill>
        <p:spPr>
          <a:xfrm>
            <a:off x="7459200" y="3038760"/>
            <a:ext cx="4290120" cy="1396080"/>
          </a:xfrm>
          <a:prstGeom prst="rect">
            <a:avLst/>
          </a:prstGeom>
          <a:ln w="88900" cap="sq">
            <a:solidFill>
              <a:srgbClr val="ED7D31"/>
            </a:solidFill>
            <a:miter/>
          </a:ln>
          <a:effectLst>
            <a:innerShdw blurRad="76200">
              <a:srgbClr val="000000"/>
            </a:innerShdw>
          </a:effectLst>
        </p:spPr>
      </p:pic>
      <p:sp>
        <p:nvSpPr>
          <p:cNvPr id="675" name="TextBox 2"/>
          <p:cNvSpPr/>
          <p:nvPr/>
        </p:nvSpPr>
        <p:spPr>
          <a:xfrm>
            <a:off x="733680" y="140760"/>
            <a:ext cx="617940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100000"/>
              </a:lnSpc>
            </a:pPr>
            <a:r>
              <a:rPr lang="en-US" sz="6000" b="1" strike="noStrike" spc="-1">
                <a:solidFill>
                  <a:schemeClr val="lt1"/>
                </a:solidFill>
                <a:latin typeface="Calibri"/>
              </a:rPr>
              <a:t>Custom Sheet</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PlaceHolder 1"/>
          <p:cNvSpPr>
            <a:spLocks noGrp="1"/>
          </p:cNvSpPr>
          <p:nvPr>
            <p:ph type="title"/>
          </p:nvPr>
        </p:nvSpPr>
        <p:spPr>
          <a:xfrm>
            <a:off x="286920" y="257400"/>
            <a:ext cx="5964480" cy="9100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a:rPr>
              <a:t>Easyeda tool</a:t>
            </a:r>
            <a:endParaRPr lang="en-US" sz="6000" b="0" strike="noStrike" spc="-1" dirty="0">
              <a:solidFill>
                <a:schemeClr val="dk1"/>
              </a:solidFill>
              <a:latin typeface="Arial"/>
            </a:endParaRPr>
          </a:p>
        </p:txBody>
      </p:sp>
      <p:sp>
        <p:nvSpPr>
          <p:cNvPr id="677" name="PlaceHolder 2"/>
          <p:cNvSpPr>
            <a:spLocks noGrp="1"/>
          </p:cNvSpPr>
          <p:nvPr>
            <p:ph/>
          </p:nvPr>
        </p:nvSpPr>
        <p:spPr>
          <a:xfrm>
            <a:off x="588600" y="1412280"/>
            <a:ext cx="7009920" cy="4860720"/>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Sheet Setting</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It is now possible to add design notes to the frame and the frame selection, for example A4, which can assist in aligning and improve the look of printed schematics and PCB designs.</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a:solidFill>
                  <a:schemeClr val="lt1"/>
                </a:solidFill>
                <a:latin typeface="Arial"/>
              </a:rPr>
              <a:t>Click the frame/drawing/document button like in the image below</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And you can edit the blue text when you’ve selected the text attributes or double clicked it.</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The bottom right zone can be selected and dragged or the frame can be dragged and deleted.</a:t>
            </a:r>
            <a:endParaRPr lang="en-US" sz="2000" b="0" strike="noStrike" spc="-1">
              <a:solidFill>
                <a:schemeClr val="dk1"/>
              </a:solidFill>
              <a:latin typeface="Arial"/>
            </a:endParaRPr>
          </a:p>
          <a:p>
            <a:pPr marL="228600" indent="-228600" algn="just" defTabSz="914400">
              <a:lnSpc>
                <a:spcPct val="90000"/>
              </a:lnSpc>
              <a:spcBef>
                <a:spcPts val="1001"/>
              </a:spcBef>
              <a:buClr>
                <a:srgbClr val="ED7D31"/>
              </a:buClr>
              <a:buFont typeface="Arial"/>
              <a:buChar char="•"/>
              <a:tabLst>
                <a:tab pos="0" algn="l"/>
              </a:tabLst>
            </a:pPr>
            <a:r>
              <a:rPr lang="en-US" sz="2000" b="0" strike="noStrike" spc="-1">
                <a:solidFill>
                  <a:schemeClr val="lt1"/>
                </a:solidFill>
                <a:latin typeface="Arial"/>
              </a:rPr>
              <a:t>When you’ve selected the bottom right zone, you can edit the sheet attributes</a:t>
            </a:r>
            <a:endParaRPr lang="en-US" sz="2000" b="0" strike="noStrike" spc="-1">
              <a:solidFill>
                <a:schemeClr val="dk1"/>
              </a:solidFill>
              <a:latin typeface="Arial"/>
            </a:endParaRPr>
          </a:p>
          <a:p>
            <a:pPr indent="0" algn="just" defTabSz="914400">
              <a:lnSpc>
                <a:spcPct val="90000"/>
              </a:lnSpc>
              <a:spcBef>
                <a:spcPts val="1001"/>
              </a:spcBef>
              <a:buNone/>
              <a:tabLst>
                <a:tab pos="0" algn="l"/>
              </a:tabLst>
            </a:pPr>
            <a:endParaRPr lang="en-US" sz="2000" b="0" strike="noStrike" spc="-1">
              <a:solidFill>
                <a:schemeClr val="dk1"/>
              </a:solidFill>
              <a:latin typeface="Arial"/>
            </a:endParaRPr>
          </a:p>
        </p:txBody>
      </p:sp>
      <p:pic>
        <p:nvPicPr>
          <p:cNvPr id="678" name="Picture 2" descr="picture 1"/>
          <p:cNvPicPr/>
          <p:nvPr/>
        </p:nvPicPr>
        <p:blipFill>
          <a:blip r:embed="rId2"/>
          <a:stretch/>
        </p:blipFill>
        <p:spPr>
          <a:xfrm>
            <a:off x="7952760" y="1846800"/>
            <a:ext cx="3692880" cy="1719720"/>
          </a:xfrm>
          <a:prstGeom prst="rect">
            <a:avLst/>
          </a:prstGeom>
          <a:ln w="88900" cap="sq">
            <a:solidFill>
              <a:srgbClr val="ED7D31"/>
            </a:solidFill>
            <a:miter/>
          </a:ln>
          <a:effectLst>
            <a:innerShdw blurRad="76200">
              <a:srgbClr val="000000"/>
            </a:innerShdw>
          </a:effectLst>
        </p:spPr>
      </p:pic>
      <p:pic>
        <p:nvPicPr>
          <p:cNvPr id="679" name="Picture 4" descr="picture 181"/>
          <p:cNvPicPr/>
          <p:nvPr/>
        </p:nvPicPr>
        <p:blipFill>
          <a:blip r:embed="rId3"/>
          <a:stretch/>
        </p:blipFill>
        <p:spPr>
          <a:xfrm>
            <a:off x="7952760" y="3742920"/>
            <a:ext cx="3692880" cy="1800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 name="PlaceHolder 1"/>
          <p:cNvSpPr>
            <a:spLocks noGrp="1"/>
          </p:cNvSpPr>
          <p:nvPr>
            <p:ph type="title"/>
          </p:nvPr>
        </p:nvSpPr>
        <p:spPr>
          <a:xfrm>
            <a:off x="410760" y="268200"/>
            <a:ext cx="6577200" cy="962640"/>
          </a:xfrm>
          <a:prstGeom prst="rect">
            <a:avLst/>
          </a:prstGeom>
          <a:noFill/>
          <a:ln w="0">
            <a:noFill/>
          </a:ln>
        </p:spPr>
        <p:txBody>
          <a:bodyPr lIns="90000" tIns="45000" rIns="90000" bIns="45000" anchor="ctr">
            <a:normAutofit/>
          </a:bodyPr>
          <a:lstStyle/>
          <a:p>
            <a:pPr indent="0" algn="ctr" defTabSz="914400">
              <a:lnSpc>
                <a:spcPct val="90000"/>
              </a:lnSpc>
              <a:buNone/>
              <a:tabLst>
                <a:tab pos="0" algn="l"/>
              </a:tabLst>
            </a:pPr>
            <a:r>
              <a:rPr lang="en-US" sz="6000" b="1" strike="noStrike" spc="-1">
                <a:solidFill>
                  <a:schemeClr val="lt1"/>
                </a:solidFill>
                <a:latin typeface="Calibri"/>
              </a:rPr>
              <a:t>Commonly Library</a:t>
            </a:r>
            <a:endParaRPr lang="en-US" sz="6000" b="0" strike="noStrike" spc="-1">
              <a:solidFill>
                <a:schemeClr val="dk1"/>
              </a:solidFill>
              <a:latin typeface="Arial"/>
            </a:endParaRPr>
          </a:p>
        </p:txBody>
      </p:sp>
      <p:pic>
        <p:nvPicPr>
          <p:cNvPr id="681" name="Picture 2" descr="picture 205"/>
          <p:cNvPicPr/>
          <p:nvPr/>
        </p:nvPicPr>
        <p:blipFill>
          <a:blip r:embed="rId2"/>
          <a:srcRect t="16671" b="16671"/>
          <a:stretch/>
        </p:blipFill>
        <p:spPr>
          <a:xfrm>
            <a:off x="7668360" y="1473120"/>
            <a:ext cx="3852360" cy="1522800"/>
          </a:xfrm>
          <a:prstGeom prst="rect">
            <a:avLst/>
          </a:prstGeom>
          <a:ln w="88900" cap="sq">
            <a:solidFill>
              <a:srgbClr val="ED7D31"/>
            </a:solidFill>
            <a:miter/>
          </a:ln>
          <a:effectLst>
            <a:innerShdw blurRad="76200">
              <a:srgbClr val="000000"/>
            </a:innerShdw>
          </a:effectLst>
        </p:spPr>
      </p:pic>
      <p:pic>
        <p:nvPicPr>
          <p:cNvPr id="682" name="Picture 6" descr="picture 206"/>
          <p:cNvPicPr/>
          <p:nvPr/>
        </p:nvPicPr>
        <p:blipFill>
          <a:blip r:embed="rId3"/>
          <a:srcRect t="25155" b="25155"/>
          <a:stretch/>
        </p:blipFill>
        <p:spPr>
          <a:xfrm>
            <a:off x="7668360" y="3146040"/>
            <a:ext cx="3852360" cy="1110600"/>
          </a:xfrm>
          <a:prstGeom prst="rect">
            <a:avLst/>
          </a:prstGeom>
          <a:ln w="88900" cap="sq">
            <a:solidFill>
              <a:srgbClr val="ED7D31"/>
            </a:solidFill>
            <a:miter/>
          </a:ln>
          <a:effectLst>
            <a:innerShdw blurRad="76200">
              <a:srgbClr val="000000"/>
            </a:innerShdw>
          </a:effectLst>
        </p:spPr>
      </p:pic>
      <p:pic>
        <p:nvPicPr>
          <p:cNvPr id="683" name="Picture 8" descr="picture 208"/>
          <p:cNvPicPr/>
          <p:nvPr/>
        </p:nvPicPr>
        <p:blipFill>
          <a:blip r:embed="rId4"/>
          <a:srcRect t="7591" b="7591"/>
          <a:stretch/>
        </p:blipFill>
        <p:spPr>
          <a:xfrm>
            <a:off x="7668360" y="4406400"/>
            <a:ext cx="3852360" cy="1640880"/>
          </a:xfrm>
          <a:prstGeom prst="rect">
            <a:avLst/>
          </a:prstGeom>
          <a:ln w="88900" cap="sq">
            <a:solidFill>
              <a:srgbClr val="ED7D31"/>
            </a:solidFill>
            <a:miter/>
          </a:ln>
          <a:effectLst>
            <a:innerShdw blurRad="76200">
              <a:srgbClr val="000000"/>
            </a:innerShdw>
          </a:effectLst>
        </p:spPr>
      </p:pic>
      <p:sp>
        <p:nvSpPr>
          <p:cNvPr id="684" name="TextBox 3"/>
          <p:cNvSpPr/>
          <p:nvPr/>
        </p:nvSpPr>
        <p:spPr>
          <a:xfrm>
            <a:off x="818280" y="1473120"/>
            <a:ext cx="6360840" cy="4663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914400">
              <a:lnSpc>
                <a:spcPct val="100000"/>
              </a:lnSpc>
            </a:pPr>
            <a:r>
              <a:rPr lang="en-US" sz="2000" b="0" strike="noStrike" spc="-1" dirty="0">
                <a:solidFill>
                  <a:schemeClr val="lt1"/>
                </a:solidFill>
                <a:latin typeface="Calibri"/>
              </a:rPr>
              <a:t>That contains ready made symbols for a wide range of components and which can be simulated.</a:t>
            </a:r>
            <a:endParaRPr lang="en-US" sz="2000" b="0" strike="noStrike" spc="-1" dirty="0">
              <a:solidFill>
                <a:srgbClr val="000000"/>
              </a:solidFill>
              <a:latin typeface="Arial"/>
            </a:endParaRPr>
          </a:p>
          <a:p>
            <a:pPr algn="just" defTabSz="914400">
              <a:lnSpc>
                <a:spcPct val="100000"/>
              </a:lnSpc>
            </a:pPr>
            <a:r>
              <a:rPr lang="en-US" sz="2000" b="0" strike="noStrike" spc="-1" dirty="0">
                <a:solidFill>
                  <a:schemeClr val="lt1"/>
                </a:solidFill>
                <a:latin typeface="Calibri"/>
              </a:rPr>
              <a:t>EasyEDA provide a lot of libraries, you can find them at “Left-hand Panel - Library”, hotkey “SHIFT+F”, at here you can search library from LCSC, system, user contributed etc.</a:t>
            </a:r>
            <a:endParaRPr lang="en-US" sz="2000" b="0" strike="noStrike" spc="-1" dirty="0">
              <a:solidFill>
                <a:srgbClr val="000000"/>
              </a:solidFill>
              <a:latin typeface="Arial"/>
            </a:endParaRPr>
          </a:p>
          <a:p>
            <a:pPr algn="just" defTabSz="914400">
              <a:lnSpc>
                <a:spcPct val="100000"/>
              </a:lnSpc>
            </a:pPr>
            <a:r>
              <a:rPr lang="en-US" sz="2000" b="0" strike="noStrike" spc="-1" dirty="0">
                <a:solidFill>
                  <a:schemeClr val="lt1"/>
                </a:solidFill>
                <a:latin typeface="Calibri"/>
              </a:rPr>
              <a:t>Many of these components have optional US and EU style symbols, we split them, so you can select those you like. Click on the drop down list or right click to popup the context menu, it contains many footprints or parameters. EasyEDA will remember your choices for the next </a:t>
            </a:r>
            <a:r>
              <a:rPr lang="en-US" sz="2000" b="0" strike="noStrike" spc="-1" dirty="0" err="1">
                <a:solidFill>
                  <a:schemeClr val="lt1"/>
                </a:solidFill>
                <a:latin typeface="Calibri"/>
              </a:rPr>
              <a:t>time.Don’t</a:t>
            </a:r>
            <a:r>
              <a:rPr lang="en-US" sz="2000" b="0" strike="noStrike" spc="-1" dirty="0">
                <a:solidFill>
                  <a:schemeClr val="lt1"/>
                </a:solidFill>
                <a:latin typeface="Calibri"/>
              </a:rPr>
              <a:t> forget to use Filter to locate a component </a:t>
            </a:r>
            <a:r>
              <a:rPr lang="en-US" sz="2000" b="0" strike="noStrike" spc="-1" dirty="0" err="1">
                <a:solidFill>
                  <a:schemeClr val="lt1"/>
                </a:solidFill>
                <a:latin typeface="Calibri"/>
              </a:rPr>
              <a:t>fastly</a:t>
            </a:r>
            <a:r>
              <a:rPr lang="en-US" sz="2000" b="0" strike="noStrike" spc="-1" dirty="0">
                <a:solidFill>
                  <a:schemeClr val="lt1"/>
                </a:solidFill>
                <a:latin typeface="Calibri"/>
              </a:rPr>
              <a:t>. For example, you just need to type 0603 to find all of resistors.</a:t>
            </a:r>
            <a:endParaRPr lang="en-US" sz="2000" b="0" strike="noStrike" spc="-1" dirty="0">
              <a:solidFill>
                <a:srgbClr val="000000"/>
              </a:solidFill>
              <a:latin typeface="Arial"/>
            </a:endParaRPr>
          </a:p>
          <a:p>
            <a:pPr algn="just" defTabSz="914400">
              <a:lnSpc>
                <a:spcPct val="100000"/>
              </a:lnSpc>
            </a:pPr>
            <a:endParaRPr lang="en-US" sz="2000" b="0" strike="noStrike" spc="-1" dirty="0">
              <a:solidFill>
                <a:srgbClr val="000000"/>
              </a:solidFill>
              <a:latin typeface="Arial"/>
            </a:endParaRPr>
          </a:p>
          <a:p>
            <a:pPr algn="just" defTabSz="914400">
              <a:lnSpc>
                <a:spcPct val="100000"/>
              </a:lnSpc>
            </a:pP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18324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Passive Components:</a:t>
            </a:r>
            <a:endParaRPr lang="en-US" sz="5400" b="0" strike="noStrike" spc="-1">
              <a:solidFill>
                <a:schemeClr val="dk1"/>
              </a:solidFill>
              <a:latin typeface="Arial"/>
            </a:endParaRPr>
          </a:p>
        </p:txBody>
      </p:sp>
      <p:sp>
        <p:nvSpPr>
          <p:cNvPr id="507" name="PlaceHolder 2"/>
          <p:cNvSpPr>
            <a:spLocks noGrp="1"/>
          </p:cNvSpPr>
          <p:nvPr>
            <p:ph/>
          </p:nvPr>
        </p:nvSpPr>
        <p:spPr>
          <a:xfrm>
            <a:off x="609480" y="1328040"/>
            <a:ext cx="7963920" cy="4438800"/>
          </a:xfrm>
          <a:prstGeom prst="rect">
            <a:avLst/>
          </a:prstGeom>
          <a:noFill/>
          <a:ln w="0">
            <a:noFill/>
          </a:ln>
        </p:spPr>
        <p:txBody>
          <a:bodyPr lIns="0" tIns="0" rIns="0" bIns="0" anchor="t">
            <a:noAutofit/>
          </a:bodyPr>
          <a:lstStyle/>
          <a:p>
            <a:pPr marL="228600" indent="-228600" algn="just" defTabSz="914400">
              <a:lnSpc>
                <a:spcPct val="150000"/>
              </a:lnSpc>
              <a:spcBef>
                <a:spcPts val="1001"/>
              </a:spcBef>
              <a:buClr>
                <a:srgbClr val="ED7D31"/>
              </a:buClr>
              <a:buFont typeface="Wingdings" charset="2"/>
              <a:buChar char=""/>
            </a:pPr>
            <a:r>
              <a:rPr lang="en-US" sz="2400" b="1"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Capacitors</a:t>
            </a:r>
            <a:r>
              <a:rPr lang="en-US" sz="2400" b="0" strike="noStrike" spc="-1" dirty="0">
                <a:solidFill>
                  <a:schemeClr val="lt1"/>
                </a:solidFill>
                <a:latin typeface="Calibri" panose="020F0502020204030204" pitchFamily="34" charset="0"/>
                <a:cs typeface="Calibri" panose="020F0502020204030204" pitchFamily="34" charset="0"/>
              </a:rPr>
              <a:t>:</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Capacitors store electrical energy in an electric field. They consist of two conductive plates separated by an insulating material (dielectric</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50000"/>
              </a:lnSpc>
              <a:spcBef>
                <a:spcPts val="1001"/>
              </a:spcBef>
              <a:buClr>
                <a:srgbClr val="ED7D31"/>
              </a:buClr>
              <a:buFont typeface="Wingdings" charset="2"/>
              <a:buChar char=""/>
              <a:tabLst>
                <a:tab pos="0" algn="l"/>
              </a:tabLst>
            </a:pPr>
            <a:r>
              <a:rPr lang="en-US" sz="2400" b="0" strike="noStrike" spc="-1" dirty="0">
                <a:solidFill>
                  <a:schemeClr val="lt1"/>
                </a:solidFill>
                <a:latin typeface="Calibri"/>
              </a:rPr>
              <a:t> </a:t>
            </a:r>
            <a:r>
              <a:rPr lang="en-US" sz="2400" b="1" strike="noStrike" spc="-1" dirty="0">
                <a:solidFill>
                  <a:schemeClr val="lt1"/>
                </a:solidFill>
                <a:latin typeface="Calibri" panose="020F0502020204030204" pitchFamily="34" charset="0"/>
                <a:cs typeface="Calibri" panose="020F0502020204030204" pitchFamily="34" charset="0"/>
              </a:rPr>
              <a:t>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Energy storage: Capacitors store energy in circuits and release it when needed.</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Filtering: Smoothing out voltage variations and filtering noise.</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Timing: Used in combination with resistors to create timing circuits.</a:t>
            </a:r>
            <a:endParaRPr lang="en-US" sz="2000" b="0" strike="noStrike" spc="-1" dirty="0">
              <a:solidFill>
                <a:schemeClr val="dk1"/>
              </a:solidFill>
              <a:latin typeface="Arial"/>
            </a:endParaRPr>
          </a:p>
          <a:p>
            <a:pPr marL="343080" lvl="1" indent="-343080" algn="just" defTabSz="914400">
              <a:lnSpc>
                <a:spcPct val="90000"/>
              </a:lnSpc>
              <a:spcBef>
                <a:spcPts val="499"/>
              </a:spcBef>
              <a:buClr>
                <a:srgbClr val="ED7D31"/>
              </a:buClr>
              <a:buFont typeface="Arial"/>
              <a:buChar char="•"/>
              <a:tabLst>
                <a:tab pos="0" algn="l"/>
              </a:tabLst>
            </a:pPr>
            <a:r>
              <a:rPr lang="en-US" sz="2000" b="0" strike="noStrike" spc="-1" dirty="0">
                <a:solidFill>
                  <a:schemeClr val="lt1"/>
                </a:solidFill>
                <a:latin typeface="Calibri"/>
              </a:rPr>
              <a:t>Coupling: Transmitting AC signals while blocking DC.</a:t>
            </a:r>
            <a:endParaRPr lang="en-US" sz="2000" b="0" strike="noStrike" spc="-1" dirty="0">
              <a:solidFill>
                <a:schemeClr val="dk1"/>
              </a:solidFill>
              <a:latin typeface="Arial"/>
            </a:endParaRPr>
          </a:p>
        </p:txBody>
      </p:sp>
      <p:pic>
        <p:nvPicPr>
          <p:cNvPr id="508" name="Content Placeholder 4"/>
          <p:cNvPicPr/>
          <p:nvPr/>
        </p:nvPicPr>
        <p:blipFill>
          <a:blip r:embed="rId2"/>
          <a:stretch/>
        </p:blipFill>
        <p:spPr>
          <a:xfrm>
            <a:off x="8881413" y="1972260"/>
            <a:ext cx="2887560" cy="31503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 name="PlaceHolder 1"/>
          <p:cNvSpPr>
            <a:spLocks noGrp="1"/>
          </p:cNvSpPr>
          <p:nvPr>
            <p:ph/>
          </p:nvPr>
        </p:nvSpPr>
        <p:spPr>
          <a:xfrm>
            <a:off x="588600" y="1428840"/>
            <a:ext cx="10710000" cy="4735080"/>
          </a:xfrm>
          <a:prstGeom prst="rect">
            <a:avLst/>
          </a:prstGeom>
          <a:noFill/>
          <a:ln w="0">
            <a:noFill/>
          </a:ln>
        </p:spPr>
        <p:txBody>
          <a:bodyPr lIns="90000" tIns="45000" rIns="90000" bIns="45000" anchor="t">
            <a:noAutofit/>
          </a:bodyPr>
          <a:lstStyle/>
          <a:p>
            <a:pPr marL="228600" indent="0" algn="just" defTabSz="914400">
              <a:lnSpc>
                <a:spcPct val="90000"/>
              </a:lnSpc>
              <a:spcBef>
                <a:spcPts val="1001"/>
              </a:spcBef>
              <a:buNone/>
              <a:tabLst>
                <a:tab pos="0" algn="l"/>
              </a:tabLst>
            </a:pPr>
            <a:r>
              <a:rPr lang="en-US" sz="1700" b="0" strike="noStrike" spc="-1">
                <a:solidFill>
                  <a:schemeClr val="lt1"/>
                </a:solidFill>
                <a:latin typeface="Arial"/>
              </a:rPr>
              <a:t>Symbol: Schematic symbols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Spice Symbol: Symbols for spice simlation</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Footprint: PCB footprints, PCB pattern.</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SCH Modules: Schematic modules, a part of the circuit design. It can not assign the PCB module, doesn’t like the schematic Symbol can assign the footprint . when it be placed on the schematic, it will be separated.</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PCB Modules: As like as Schematic modules.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3D Model: It is bind with footprint via “3D Model Manager”. Simply type your part number or symbol’s name to Search. before searching, you must choose the “Type” first.</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and then click the “Table of contents” to open the categories list to choose your components.</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from there you can scroll up and down to browse parts from each category.</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If you know the component’s name</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1700" b="0" strike="noStrike" spc="-1">
                <a:solidFill>
                  <a:schemeClr val="lt1"/>
                </a:solidFill>
                <a:latin typeface="Arial"/>
              </a:rPr>
              <a:t>Suppose you want to find the MAX232 (which converts signals from an RS-232 serial port to signals suitable for use in TTL compatible digital logic circuits). Simply type Max232 into the Search box and press Enter.</a:t>
            </a:r>
            <a:endParaRPr lang="en-US" sz="1700" b="0" strike="noStrike" spc="-1">
              <a:solidFill>
                <a:schemeClr val="dk1"/>
              </a:solidFill>
              <a:latin typeface="Arial"/>
            </a:endParaRPr>
          </a:p>
          <a:p>
            <a:pPr marL="228600" indent="0" algn="just" defTabSz="914400">
              <a:lnSpc>
                <a:spcPct val="90000"/>
              </a:lnSpc>
              <a:spcBef>
                <a:spcPts val="1001"/>
              </a:spcBef>
              <a:buNone/>
              <a:tabLst>
                <a:tab pos="0" algn="l"/>
              </a:tabLst>
            </a:pPr>
            <a:endParaRPr lang="en-US" sz="1700" b="0" strike="noStrike" spc="-1">
              <a:solidFill>
                <a:schemeClr val="dk1"/>
              </a:solidFill>
              <a:latin typeface="Arial"/>
            </a:endParaRPr>
          </a:p>
        </p:txBody>
      </p:sp>
      <p:sp>
        <p:nvSpPr>
          <p:cNvPr id="686" name="TextBox 1"/>
          <p:cNvSpPr/>
          <p:nvPr/>
        </p:nvSpPr>
        <p:spPr>
          <a:xfrm>
            <a:off x="826560" y="221040"/>
            <a:ext cx="439344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dirty="0">
                <a:solidFill>
                  <a:schemeClr val="lt1"/>
                </a:solidFill>
                <a:latin typeface="Calibri"/>
              </a:rPr>
              <a:t>Easyeda class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PlaceHolder 1"/>
          <p:cNvSpPr>
            <a:spLocks noGrp="1"/>
          </p:cNvSpPr>
          <p:nvPr>
            <p:ph type="title"/>
          </p:nvPr>
        </p:nvSpPr>
        <p:spPr>
          <a:xfrm>
            <a:off x="978840" y="280440"/>
            <a:ext cx="4525560" cy="887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Classes</a:t>
            </a:r>
            <a:endParaRPr lang="en-US" sz="6000" b="0" strike="noStrike" spc="-1">
              <a:solidFill>
                <a:schemeClr val="dk1"/>
              </a:solidFill>
              <a:latin typeface="Arial"/>
            </a:endParaRPr>
          </a:p>
        </p:txBody>
      </p:sp>
      <p:sp>
        <p:nvSpPr>
          <p:cNvPr id="688" name="PlaceHolder 2"/>
          <p:cNvSpPr>
            <a:spLocks noGrp="1"/>
          </p:cNvSpPr>
          <p:nvPr>
            <p:ph/>
          </p:nvPr>
        </p:nvSpPr>
        <p:spPr>
          <a:xfrm>
            <a:off x="699120" y="1489320"/>
            <a:ext cx="10517760" cy="4561560"/>
          </a:xfrm>
          <a:prstGeom prst="rect">
            <a:avLst/>
          </a:prstGeom>
          <a:noFill/>
          <a:ln w="0">
            <a:noFill/>
          </a:ln>
        </p:spPr>
        <p:txBody>
          <a:bodyPr lIns="90000" tIns="45000" rIns="90000" bIns="45000" anchor="ctr">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Work Space: It include your personal parts and your teams’ parts.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LCSC: EasyEDA online part store LCSC.com parts(</a:t>
            </a:r>
            <a:r>
              <a:rPr lang="en-US" sz="2000" b="0" strike="noStrike" spc="-1" dirty="0" err="1">
                <a:solidFill>
                  <a:schemeClr val="lt1"/>
                </a:solidFill>
                <a:latin typeface="Calibri"/>
              </a:rPr>
              <a:t>Officail</a:t>
            </a:r>
            <a:r>
              <a:rPr lang="en-US" sz="2000" b="0" strike="noStrike" spc="-1" dirty="0">
                <a:solidFill>
                  <a:schemeClr val="lt1"/>
                </a:solidFill>
                <a:latin typeface="Calibri"/>
              </a:rPr>
              <a:t> Parts). It will add new libraries everyday</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LCSC Assembled: JLCPCB Assembled parts. All JLCPCB assembly parts will contain a SMT icon, that means this part can be JLCPCB assemble.</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System: EasyEDA system parts, it comes from open source libraries, such as </a:t>
            </a:r>
            <a:r>
              <a:rPr lang="en-US" sz="2000" b="0" strike="noStrike" spc="-1" dirty="0" err="1">
                <a:solidFill>
                  <a:schemeClr val="lt1"/>
                </a:solidFill>
                <a:latin typeface="Calibri"/>
              </a:rPr>
              <a:t>Kicad</a:t>
            </a:r>
            <a:r>
              <a:rPr lang="en-US" sz="2000" b="0" strike="noStrike" spc="-1" dirty="0">
                <a:solidFill>
                  <a:schemeClr val="lt1"/>
                </a:solidFill>
                <a:latin typeface="Calibri"/>
              </a:rPr>
              <a:t> libraries, company public libraries, user contributions.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Follow: If you follow a user at EasyEDA(You can follow a user at him/her user page), you can view and use his/her libraries.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User Contributed: When you searching a part, maybe you can find it at this class. At EasyEDA, all libraries are public. the detail you can refer at: Contribute</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We add an “JLCPCB Assembled” Components option of the Parts, It’s easy to choose which component can be assembled by JLCPCB. Yes, JLCPCB will provide the assembly service. the more information please refer at: How to order a SMT order</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PlaceHolder 1"/>
          <p:cNvSpPr>
            <a:spLocks noGrp="1"/>
          </p:cNvSpPr>
          <p:nvPr>
            <p:ph type="title"/>
          </p:nvPr>
        </p:nvSpPr>
        <p:spPr>
          <a:xfrm>
            <a:off x="786240" y="3308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classes</a:t>
            </a:r>
            <a:endParaRPr lang="en-US" sz="6000" b="0" strike="noStrike" spc="-1" dirty="0">
              <a:solidFill>
                <a:schemeClr val="dk1"/>
              </a:solidFill>
              <a:latin typeface="Arial"/>
            </a:endParaRPr>
          </a:p>
        </p:txBody>
      </p:sp>
      <p:pic>
        <p:nvPicPr>
          <p:cNvPr id="690" name="Picture 4" descr="picture 209"/>
          <p:cNvPicPr/>
          <p:nvPr/>
        </p:nvPicPr>
        <p:blipFill>
          <a:blip r:embed="rId2"/>
          <a:stretch/>
        </p:blipFill>
        <p:spPr>
          <a:xfrm>
            <a:off x="444600" y="1423440"/>
            <a:ext cx="11212920" cy="46933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1" name="PlaceHolder 1"/>
          <p:cNvSpPr>
            <a:spLocks noGrp="1"/>
          </p:cNvSpPr>
          <p:nvPr>
            <p:ph/>
          </p:nvPr>
        </p:nvSpPr>
        <p:spPr>
          <a:xfrm>
            <a:off x="357480" y="4390920"/>
            <a:ext cx="11402280" cy="1584000"/>
          </a:xfrm>
          <a:prstGeom prst="rect">
            <a:avLst/>
          </a:prstGeom>
          <a:noFill/>
          <a:ln w="0">
            <a:noFill/>
          </a:ln>
        </p:spPr>
        <p:txBody>
          <a:bodyPr lIns="90000" tIns="45000" rIns="90000" bIns="45000" anchor="b">
            <a:normAutofit fontScale="98192" lnSpcReduction="10000"/>
          </a:bodyPr>
          <a:lstStyle/>
          <a:p>
            <a:pPr marL="228600" indent="0" algn="just" defTabSz="914400">
              <a:lnSpc>
                <a:spcPct val="90000"/>
              </a:lnSpc>
              <a:spcBef>
                <a:spcPts val="1001"/>
              </a:spcBef>
              <a:buNone/>
              <a:tabLst>
                <a:tab pos="0" algn="l"/>
              </a:tabLst>
            </a:pPr>
            <a:r>
              <a:rPr lang="en-US" sz="2000" b="0" strike="noStrike" spc="-1">
                <a:solidFill>
                  <a:schemeClr val="lt1"/>
                </a:solidFill>
                <a:latin typeface="Calibri"/>
              </a:rPr>
              <a:t>With large schematics it can be hard to find the components quickly. Sometimes, you may make a mistake such as wiring to a wrong component pin. So you need a tool to help you out. Design Manager is just the tool.</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Just press the CTRL+D hotkey to open the Design Manager.</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or click it via on the left navigation panel</a:t>
            </a:r>
            <a:endParaRPr lang="en-US" sz="2000" b="0" strike="noStrike" spc="-1">
              <a:solidFill>
                <a:schemeClr val="dk1"/>
              </a:solidFill>
              <a:latin typeface="Arial"/>
            </a:endParaRPr>
          </a:p>
        </p:txBody>
      </p:sp>
      <p:sp>
        <p:nvSpPr>
          <p:cNvPr id="692" name="PlaceHolder 2"/>
          <p:cNvSpPr>
            <a:spLocks noGrp="1"/>
          </p:cNvSpPr>
          <p:nvPr>
            <p:ph/>
          </p:nvPr>
        </p:nvSpPr>
        <p:spPr>
          <a:xfrm>
            <a:off x="562680" y="441360"/>
            <a:ext cx="5285160" cy="624960"/>
          </a:xfrm>
          <a:prstGeom prst="rect">
            <a:avLst/>
          </a:prstGeom>
          <a:noFill/>
          <a:ln w="0">
            <a:noFill/>
          </a:ln>
        </p:spPr>
        <p:txBody>
          <a:bodyPr lIns="90000" tIns="45000" rIns="90000" bIns="45000" anchor="b">
            <a:noAutofit/>
          </a:bodyPr>
          <a:lstStyle/>
          <a:p>
            <a:pPr marL="228600" indent="0" algn="ctr" defTabSz="914400">
              <a:lnSpc>
                <a:spcPct val="90000"/>
              </a:lnSpc>
              <a:spcBef>
                <a:spcPts val="1001"/>
              </a:spcBef>
              <a:buNone/>
              <a:tabLst>
                <a:tab pos="0" algn="l"/>
              </a:tabLst>
            </a:pPr>
            <a:r>
              <a:rPr lang="en-US" sz="6000" b="1" strike="noStrike" spc="-1" dirty="0">
                <a:solidFill>
                  <a:schemeClr val="lt1"/>
                </a:solidFill>
                <a:latin typeface="Calibri"/>
              </a:rPr>
              <a:t>Easyeda Nets</a:t>
            </a:r>
            <a:endParaRPr lang="en-US" sz="6000" b="0" strike="noStrike" spc="-1" dirty="0">
              <a:solidFill>
                <a:schemeClr val="dk1"/>
              </a:solidFill>
              <a:latin typeface="Arial"/>
            </a:endParaRPr>
          </a:p>
        </p:txBody>
      </p:sp>
      <p:pic>
        <p:nvPicPr>
          <p:cNvPr id="693" name="Picture 8" descr="picture 176"/>
          <p:cNvPicPr/>
          <p:nvPr/>
        </p:nvPicPr>
        <p:blipFill>
          <a:blip r:embed="rId2"/>
          <a:stretch/>
        </p:blipFill>
        <p:spPr>
          <a:xfrm>
            <a:off x="716760" y="1450080"/>
            <a:ext cx="10930320" cy="2786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4" name="PlaceHolder 1"/>
          <p:cNvSpPr>
            <a:spLocks noGrp="1"/>
          </p:cNvSpPr>
          <p:nvPr>
            <p:ph type="title"/>
          </p:nvPr>
        </p:nvSpPr>
        <p:spPr>
          <a:xfrm>
            <a:off x="779400" y="2894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Nets</a:t>
            </a:r>
            <a:endParaRPr lang="en-US" sz="6000" b="0" strike="noStrike" spc="-1" dirty="0">
              <a:solidFill>
                <a:schemeClr val="dk1"/>
              </a:solidFill>
              <a:latin typeface="Arial"/>
            </a:endParaRPr>
          </a:p>
        </p:txBody>
      </p:sp>
      <p:pic>
        <p:nvPicPr>
          <p:cNvPr id="695" name="Picture 12" descr="picture 177"/>
          <p:cNvPicPr/>
          <p:nvPr/>
        </p:nvPicPr>
        <p:blipFill>
          <a:blip r:embed="rId2"/>
          <a:stretch/>
        </p:blipFill>
        <p:spPr>
          <a:xfrm>
            <a:off x="669960" y="1439640"/>
            <a:ext cx="10987560" cy="3557520"/>
          </a:xfrm>
          <a:prstGeom prst="rect">
            <a:avLst/>
          </a:prstGeom>
          <a:ln w="88900" cap="sq">
            <a:solidFill>
              <a:srgbClr val="ED7D31"/>
            </a:solidFill>
            <a:miter/>
          </a:ln>
          <a:effectLst>
            <a:innerShdw blurRad="76200">
              <a:srgbClr val="000000"/>
            </a:innerShdw>
          </a:effectLst>
        </p:spPr>
      </p:pic>
      <p:sp>
        <p:nvSpPr>
          <p:cNvPr id="696" name="TextBox 4"/>
          <p:cNvSpPr/>
          <p:nvPr/>
        </p:nvSpPr>
        <p:spPr>
          <a:xfrm>
            <a:off x="561240" y="5105880"/>
            <a:ext cx="11175120" cy="100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Nets: Lists all the nets in this schematic. A net must connect at least two Pins, or the net name will be marked as a red error. When click the net name, the canvas wire will highlight and being large, when you click the empty space to unhighlight:</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 name="PlaceHolder 1"/>
          <p:cNvSpPr>
            <a:spLocks noGrp="1"/>
          </p:cNvSpPr>
          <p:nvPr>
            <p:ph type="title"/>
          </p:nvPr>
        </p:nvSpPr>
        <p:spPr>
          <a:xfrm>
            <a:off x="797760" y="271440"/>
            <a:ext cx="11212920" cy="8330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Components</a:t>
            </a:r>
            <a:endParaRPr lang="en-US" sz="6000" b="0" strike="noStrike" spc="-1">
              <a:solidFill>
                <a:schemeClr val="dk1"/>
              </a:solidFill>
              <a:latin typeface="Arial"/>
            </a:endParaRPr>
          </a:p>
        </p:txBody>
      </p:sp>
      <p:pic>
        <p:nvPicPr>
          <p:cNvPr id="698" name="Picture 10" descr="picture 9"/>
          <p:cNvPicPr/>
          <p:nvPr/>
        </p:nvPicPr>
        <p:blipFill>
          <a:blip r:embed="rId2"/>
          <a:stretch/>
        </p:blipFill>
        <p:spPr>
          <a:xfrm>
            <a:off x="537480" y="1485720"/>
            <a:ext cx="11120040" cy="3221640"/>
          </a:xfrm>
          <a:prstGeom prst="rect">
            <a:avLst/>
          </a:prstGeom>
          <a:ln w="88900" cap="sq">
            <a:solidFill>
              <a:srgbClr val="ED7D31"/>
            </a:solidFill>
            <a:miter/>
          </a:ln>
          <a:effectLst>
            <a:innerShdw blurRad="76200">
              <a:srgbClr val="000000"/>
            </a:innerShdw>
          </a:effectLst>
        </p:spPr>
      </p:pic>
      <p:sp>
        <p:nvSpPr>
          <p:cNvPr id="699" name="TextBox 5"/>
          <p:cNvSpPr/>
          <p:nvPr/>
        </p:nvSpPr>
        <p:spPr>
          <a:xfrm>
            <a:off x="408960" y="4884840"/>
            <a:ext cx="11377080" cy="1614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Filter: You can find your components or net name easily: for example, if you want to find all capacitances, you just need to type C;</a:t>
            </a:r>
            <a:endParaRPr lang="en-US" sz="2000" b="0" strike="noStrike" spc="-1">
              <a:solidFill>
                <a:srgbClr val="000000"/>
              </a:solidFill>
              <a:latin typeface="Arial"/>
            </a:endParaRPr>
          </a:p>
          <a:p>
            <a:pPr algn="just" defTabSz="457200">
              <a:lnSpc>
                <a:spcPct val="100000"/>
              </a:lnSpc>
            </a:pPr>
            <a:r>
              <a:rPr lang="en-US" sz="2000" b="0" strike="noStrike" spc="-1">
                <a:solidFill>
                  <a:schemeClr val="lt1"/>
                </a:solidFill>
                <a:latin typeface="Calibri"/>
              </a:rPr>
              <a:t>Components: Lists all the components in this schematic. Clicking on a Component item highlights that component and pans it to the center of the window.</a:t>
            </a:r>
            <a:endParaRPr lang="en-US" sz="2000" b="0" strike="noStrike" spc="-1">
              <a:solidFill>
                <a:srgbClr val="000000"/>
              </a:solidFill>
              <a:latin typeface="Arial"/>
            </a:endParaRPr>
          </a:p>
          <a:p>
            <a:pPr algn="just" defTabSz="457200">
              <a:lnSpc>
                <a:spcPct val="100000"/>
              </a:lnSpc>
            </a:pP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0" name="PlaceHolder 1"/>
          <p:cNvSpPr>
            <a:spLocks noGrp="1"/>
          </p:cNvSpPr>
          <p:nvPr>
            <p:ph/>
          </p:nvPr>
        </p:nvSpPr>
        <p:spPr>
          <a:xfrm>
            <a:off x="334800" y="4762440"/>
            <a:ext cx="11126880" cy="1353600"/>
          </a:xfrm>
          <a:prstGeom prst="rect">
            <a:avLst/>
          </a:prstGeom>
          <a:noFill/>
          <a:ln w="0">
            <a:noFill/>
          </a:ln>
        </p:spPr>
        <p:txBody>
          <a:bodyPr lIns="90000" tIns="45000" rIns="90000" bIns="45000" anchor="b">
            <a:noAutofit/>
          </a:bodyPr>
          <a:lstStyle/>
          <a:p>
            <a:pPr marL="228600" indent="0" algn="just" defTabSz="914400">
              <a:lnSpc>
                <a:spcPct val="90000"/>
              </a:lnSpc>
              <a:spcBef>
                <a:spcPts val="1001"/>
              </a:spcBef>
              <a:buNone/>
              <a:tabLst>
                <a:tab pos="0" algn="l"/>
              </a:tabLst>
            </a:pPr>
            <a:r>
              <a:rPr lang="en-US" sz="2000" b="0" strike="noStrike" spc="-1">
                <a:solidFill>
                  <a:schemeClr val="lt1"/>
                </a:solidFill>
                <a:latin typeface="Calibri"/>
              </a:rPr>
              <a:t>When you click the net name, you will see the tip at the bottom-left corner.</a:t>
            </a:r>
            <a:endParaRPr lang="en-US" sz="2000" b="0" strike="noStrike" spc="-1">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a:solidFill>
                  <a:schemeClr val="lt1"/>
                </a:solidFill>
                <a:latin typeface="Calibri"/>
              </a:rPr>
              <a:t>Net warning: It will show a prompt exclamation point icon. When multiple net labels on one wire, please check whether if it is correct or just connected by mistake. You need to click this net and find it out. If your net flag or net label only connect one pin, it will show warning.</a:t>
            </a:r>
            <a:endParaRPr lang="en-US" sz="2000" b="0" strike="noStrike" spc="-1">
              <a:solidFill>
                <a:schemeClr val="dk1"/>
              </a:solidFill>
              <a:latin typeface="Arial"/>
            </a:endParaRPr>
          </a:p>
        </p:txBody>
      </p:sp>
      <p:pic>
        <p:nvPicPr>
          <p:cNvPr id="701" name="Picture 2" descr="picture 178"/>
          <p:cNvPicPr/>
          <p:nvPr/>
        </p:nvPicPr>
        <p:blipFill>
          <a:blip r:embed="rId2"/>
          <a:stretch/>
        </p:blipFill>
        <p:spPr>
          <a:xfrm>
            <a:off x="681840" y="1421280"/>
            <a:ext cx="10779840" cy="3340440"/>
          </a:xfrm>
          <a:prstGeom prst="rect">
            <a:avLst/>
          </a:prstGeom>
          <a:ln w="88900" cap="sq">
            <a:solidFill>
              <a:srgbClr val="ED7D31"/>
            </a:solidFill>
            <a:miter/>
          </a:ln>
          <a:effectLst>
            <a:innerShdw blurRad="76200">
              <a:srgbClr val="000000"/>
            </a:innerShdw>
          </a:effectLst>
        </p:spPr>
      </p:pic>
      <p:sp>
        <p:nvSpPr>
          <p:cNvPr id="702" name="TextBox 1"/>
          <p:cNvSpPr/>
          <p:nvPr/>
        </p:nvSpPr>
        <p:spPr>
          <a:xfrm>
            <a:off x="1178280" y="160920"/>
            <a:ext cx="425772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dirty="0">
                <a:solidFill>
                  <a:schemeClr val="lt1"/>
                </a:solidFill>
                <a:latin typeface="Calibri"/>
              </a:rPr>
              <a:t>Easyeda nets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PlaceHolder 1"/>
          <p:cNvSpPr>
            <a:spLocks noGrp="1"/>
          </p:cNvSpPr>
          <p:nvPr>
            <p:ph type="title"/>
          </p:nvPr>
        </p:nvSpPr>
        <p:spPr>
          <a:xfrm>
            <a:off x="870120" y="361800"/>
            <a:ext cx="11212920" cy="78408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Net Label</a:t>
            </a:r>
            <a:endParaRPr lang="en-US" sz="6000" b="0" strike="noStrike" spc="-1">
              <a:solidFill>
                <a:schemeClr val="dk1"/>
              </a:solidFill>
              <a:latin typeface="Arial"/>
            </a:endParaRPr>
          </a:p>
        </p:txBody>
      </p:sp>
      <p:pic>
        <p:nvPicPr>
          <p:cNvPr id="704" name="Picture 4" descr="picture 5"/>
          <p:cNvPicPr/>
          <p:nvPr/>
        </p:nvPicPr>
        <p:blipFill>
          <a:blip r:embed="rId2"/>
          <a:stretch/>
        </p:blipFill>
        <p:spPr>
          <a:xfrm>
            <a:off x="805758" y="1439640"/>
            <a:ext cx="10851762" cy="3648240"/>
          </a:xfrm>
          <a:prstGeom prst="rect">
            <a:avLst/>
          </a:prstGeom>
          <a:ln w="88900" cap="sq">
            <a:solidFill>
              <a:srgbClr val="ED7D31"/>
            </a:solidFill>
            <a:miter/>
          </a:ln>
          <a:effectLst>
            <a:innerShdw blurRad="76200">
              <a:srgbClr val="000000"/>
            </a:innerShdw>
          </a:effectLst>
        </p:spPr>
      </p:pic>
      <p:sp>
        <p:nvSpPr>
          <p:cNvPr id="705" name="TextBox 5"/>
          <p:cNvSpPr/>
          <p:nvPr/>
        </p:nvSpPr>
        <p:spPr>
          <a:xfrm>
            <a:off x="688062" y="5180040"/>
            <a:ext cx="10969457" cy="10044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just" defTabSz="457200">
              <a:lnSpc>
                <a:spcPct val="100000"/>
              </a:lnSpc>
            </a:pPr>
            <a:r>
              <a:rPr lang="en-US" sz="2000" b="0" strike="noStrike" spc="-1" dirty="0">
                <a:solidFill>
                  <a:schemeClr val="lt1"/>
                </a:solidFill>
                <a:latin typeface="Calibri"/>
              </a:rPr>
              <a:t>The part’s pin doesn’t place the </a:t>
            </a:r>
            <a:r>
              <a:rPr lang="en-US" sz="2000" b="0" strike="noStrike" spc="-1" dirty="0" err="1">
                <a:solidFill>
                  <a:schemeClr val="lt1"/>
                </a:solidFill>
                <a:latin typeface="Calibri"/>
              </a:rPr>
              <a:t>netlabel</a:t>
            </a:r>
            <a:r>
              <a:rPr lang="en-US" sz="2000" b="0" strike="noStrike" spc="-1" dirty="0">
                <a:solidFill>
                  <a:schemeClr val="lt1"/>
                </a:solidFill>
                <a:latin typeface="Calibri"/>
              </a:rPr>
              <a:t>, or doesn’t connect other pins, or doesn’t place No Connect Flag. A completed net must connects two and more pins, so that, you need to modify your net connection. If you don’t need to use this pin, please place a No Connect Flag on the pin.</a:t>
            </a: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814680" y="352080"/>
            <a:ext cx="11212920" cy="8121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Net Label</a:t>
            </a:r>
            <a:endParaRPr lang="en-US" sz="6000" b="0" strike="noStrike" spc="-1">
              <a:solidFill>
                <a:schemeClr val="dk1"/>
              </a:solidFill>
              <a:latin typeface="Arial"/>
            </a:endParaRPr>
          </a:p>
        </p:txBody>
      </p:sp>
      <p:pic>
        <p:nvPicPr>
          <p:cNvPr id="707" name="Picture 6" descr="picture 7"/>
          <p:cNvPicPr/>
          <p:nvPr/>
        </p:nvPicPr>
        <p:blipFill>
          <a:blip r:embed="rId2"/>
          <a:stretch/>
        </p:blipFill>
        <p:spPr>
          <a:xfrm>
            <a:off x="814680" y="1684080"/>
            <a:ext cx="10842840" cy="3780000"/>
          </a:xfrm>
          <a:prstGeom prst="rect">
            <a:avLst/>
          </a:prstGeom>
          <a:ln w="88900" cap="sq">
            <a:solidFill>
              <a:srgbClr val="ED7D31"/>
            </a:solidFill>
            <a:miter/>
          </a:ln>
          <a:effectLst>
            <a:innerShdw blurRad="76200">
              <a:srgbClr val="000000"/>
            </a:innerShdw>
          </a:effectLst>
        </p:spPr>
      </p:pic>
      <p:sp>
        <p:nvSpPr>
          <p:cNvPr id="708" name="TextBox 4"/>
          <p:cNvSpPr/>
          <p:nvPr/>
        </p:nvSpPr>
        <p:spPr>
          <a:xfrm>
            <a:off x="654480" y="5555160"/>
            <a:ext cx="11066400" cy="699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a:solidFill>
                  <a:schemeClr val="lt1"/>
                </a:solidFill>
                <a:latin typeface="Calibri"/>
              </a:rPr>
              <a:t>Net error: Prompts a red error icon.</a:t>
            </a:r>
            <a:endParaRPr lang="en-US" sz="2000" b="0" strike="noStrike" spc="-1">
              <a:solidFill>
                <a:srgbClr val="000000"/>
              </a:solidFill>
              <a:latin typeface="Arial"/>
            </a:endParaRPr>
          </a:p>
          <a:p>
            <a:pPr algn="just" defTabSz="457200">
              <a:lnSpc>
                <a:spcPct val="100000"/>
              </a:lnSpc>
            </a:pPr>
            <a:r>
              <a:rPr lang="en-US" sz="2000" b="0" strike="noStrike" spc="-1">
                <a:solidFill>
                  <a:schemeClr val="lt1"/>
                </a:solidFill>
                <a:latin typeface="Calibri"/>
              </a:rPr>
              <a:t>When Netlabel haven’t connected any pins</a:t>
            </a:r>
            <a:endParaRPr lang="en-US" sz="2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PlaceHolder 1"/>
          <p:cNvSpPr>
            <a:spLocks noGrp="1"/>
          </p:cNvSpPr>
          <p:nvPr>
            <p:ph type="title"/>
          </p:nvPr>
        </p:nvSpPr>
        <p:spPr>
          <a:xfrm>
            <a:off x="715223" y="4895640"/>
            <a:ext cx="9623833" cy="1299960"/>
          </a:xfrm>
          <a:prstGeom prst="rect">
            <a:avLst/>
          </a:prstGeom>
          <a:noFill/>
          <a:ln w="0">
            <a:noFill/>
          </a:ln>
        </p:spPr>
        <p:txBody>
          <a:bodyPr lIns="90000" tIns="45000" rIns="90000" bIns="45000" anchor="ctr">
            <a:noAutofit/>
          </a:bodyPr>
          <a:lstStyle/>
          <a:p>
            <a:pPr indent="0" defTabSz="914400">
              <a:lnSpc>
                <a:spcPct val="90000"/>
              </a:lnSpc>
              <a:buNone/>
              <a:tabLst>
                <a:tab pos="0" algn="l"/>
              </a:tabLst>
            </a:pPr>
            <a:r>
              <a:rPr lang="en-US" sz="2000" b="0" strike="noStrike" spc="-1" dirty="0">
                <a:solidFill>
                  <a:schemeClr val="lt1"/>
                </a:solidFill>
                <a:latin typeface="Calibri"/>
              </a:rPr>
              <a:t>Want to batch modify components? Can’t identify the corresponding relationship between component pins and footprint pins? Don’t worry, EasyEDA can do this.</a:t>
            </a:r>
            <a:r>
              <a:rPr sz="2000" dirty="0"/>
              <a:t/>
            </a:r>
            <a:br>
              <a:rPr sz="2000" dirty="0"/>
            </a:br>
            <a:r>
              <a:rPr lang="en-US" sz="2000" b="0" strike="noStrike" spc="-1" dirty="0">
                <a:solidFill>
                  <a:schemeClr val="lt1"/>
                </a:solidFill>
                <a:latin typeface="Calibri"/>
              </a:rPr>
              <a:t>There are two ways to open the footprint manager:</a:t>
            </a:r>
            <a:r>
              <a:rPr sz="2000" dirty="0"/>
              <a:t/>
            </a:r>
            <a:br>
              <a:rPr sz="2000" dirty="0"/>
            </a:br>
            <a:r>
              <a:rPr lang="en-US" sz="2000" b="0" strike="noStrike" spc="-1" dirty="0">
                <a:solidFill>
                  <a:schemeClr val="lt1"/>
                </a:solidFill>
                <a:latin typeface="Calibri"/>
              </a:rPr>
              <a:t>Click top menu, via: Top Menu - Tools - Footprint Manager</a:t>
            </a:r>
            <a:endParaRPr lang="en-US" sz="2000" b="0" strike="noStrike" spc="-1" dirty="0">
              <a:solidFill>
                <a:schemeClr val="dk1"/>
              </a:solidFill>
              <a:latin typeface="Arial"/>
            </a:endParaRPr>
          </a:p>
        </p:txBody>
      </p:sp>
      <p:sp>
        <p:nvSpPr>
          <p:cNvPr id="710" name="PlaceHolder 2"/>
          <p:cNvSpPr>
            <a:spLocks noGrp="1"/>
          </p:cNvSpPr>
          <p:nvPr>
            <p:ph/>
          </p:nvPr>
        </p:nvSpPr>
        <p:spPr>
          <a:xfrm>
            <a:off x="450084" y="4512399"/>
            <a:ext cx="10785240" cy="518760"/>
          </a:xfrm>
          <a:prstGeom prst="rect">
            <a:avLst/>
          </a:prstGeom>
          <a:noFill/>
          <a:ln w="0">
            <a:noFill/>
          </a:ln>
        </p:spPr>
        <p:txBody>
          <a:bodyPr lIns="90000" tIns="45000" rIns="90000" bIns="45000" anchor="b">
            <a:noAutofit/>
          </a:bodyPr>
          <a:lstStyle/>
          <a:p>
            <a:pPr marL="228600" indent="0" defTabSz="914400">
              <a:lnSpc>
                <a:spcPct val="90000"/>
              </a:lnSpc>
              <a:spcBef>
                <a:spcPts val="1001"/>
              </a:spcBef>
              <a:buNone/>
              <a:tabLst>
                <a:tab pos="0" algn="l"/>
              </a:tabLst>
            </a:pPr>
            <a:r>
              <a:rPr lang="en-US" sz="2000" b="0" strike="noStrike" spc="-1" dirty="0">
                <a:solidFill>
                  <a:schemeClr val="lt1"/>
                </a:solidFill>
                <a:latin typeface="Calibri"/>
              </a:rPr>
              <a:t>Click the footprint input box of custom attributes when you’ve selected a component:</a:t>
            </a:r>
            <a:endParaRPr lang="en-US" sz="2000" b="0" strike="noStrike" spc="-1" dirty="0">
              <a:solidFill>
                <a:schemeClr val="dk1"/>
              </a:solidFill>
              <a:latin typeface="Arial"/>
            </a:endParaRPr>
          </a:p>
        </p:txBody>
      </p:sp>
      <p:pic>
        <p:nvPicPr>
          <p:cNvPr id="711" name="Picture 2" descr="picture 198"/>
          <p:cNvPicPr/>
          <p:nvPr/>
        </p:nvPicPr>
        <p:blipFill>
          <a:blip r:embed="rId2"/>
          <a:stretch/>
        </p:blipFill>
        <p:spPr>
          <a:xfrm>
            <a:off x="800640" y="1481400"/>
            <a:ext cx="10624320" cy="3099240"/>
          </a:xfrm>
          <a:prstGeom prst="rect">
            <a:avLst/>
          </a:prstGeom>
          <a:ln w="88900" cap="sq">
            <a:solidFill>
              <a:srgbClr val="ED7D31"/>
            </a:solidFill>
            <a:miter/>
          </a:ln>
          <a:effectLst>
            <a:innerShdw blurRad="76200">
              <a:srgbClr val="000000"/>
            </a:innerShdw>
          </a:effectLst>
        </p:spPr>
      </p:pic>
      <p:sp>
        <p:nvSpPr>
          <p:cNvPr id="712" name="TextBox 1"/>
          <p:cNvSpPr/>
          <p:nvPr/>
        </p:nvSpPr>
        <p:spPr>
          <a:xfrm>
            <a:off x="831960" y="202320"/>
            <a:ext cx="610020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a:solidFill>
                  <a:schemeClr val="lt1"/>
                </a:solidFill>
                <a:latin typeface="Calibri"/>
              </a:rPr>
              <a:t>Footprint manager</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PlaceHolder 1"/>
          <p:cNvSpPr>
            <a:spLocks noGrp="1"/>
          </p:cNvSpPr>
          <p:nvPr>
            <p:ph type="title"/>
          </p:nvPr>
        </p:nvSpPr>
        <p:spPr>
          <a:xfrm>
            <a:off x="690840" y="195120"/>
            <a:ext cx="10972080" cy="1144440"/>
          </a:xfrm>
          <a:prstGeom prst="rect">
            <a:avLst/>
          </a:prstGeom>
          <a:noFill/>
          <a:ln w="0">
            <a:noFill/>
          </a:ln>
        </p:spPr>
        <p:txBody>
          <a:bodyPr lIns="0" tIns="0" rIns="0" bIns="0" anchor="ctr">
            <a:noAutofit/>
          </a:bodyPr>
          <a:lstStyle/>
          <a:p>
            <a:pPr indent="0" defTabSz="914400">
              <a:lnSpc>
                <a:spcPct val="90000"/>
              </a:lnSpc>
              <a:buNone/>
            </a:pPr>
            <a:r>
              <a:rPr lang="en-US" sz="5400" b="1" strike="noStrike" spc="-1">
                <a:solidFill>
                  <a:schemeClr val="lt1"/>
                </a:solidFill>
                <a:latin typeface="Calibri"/>
              </a:rPr>
              <a:t>Passive Components:</a:t>
            </a:r>
            <a:endParaRPr lang="en-US" sz="5400" b="0" strike="noStrike" spc="-1">
              <a:solidFill>
                <a:schemeClr val="dk1"/>
              </a:solidFill>
              <a:latin typeface="Arial"/>
            </a:endParaRPr>
          </a:p>
        </p:txBody>
      </p:sp>
      <p:sp>
        <p:nvSpPr>
          <p:cNvPr id="510" name="PlaceHolder 2"/>
          <p:cNvSpPr>
            <a:spLocks noGrp="1"/>
          </p:cNvSpPr>
          <p:nvPr>
            <p:ph/>
          </p:nvPr>
        </p:nvSpPr>
        <p:spPr>
          <a:xfrm>
            <a:off x="455678" y="1339560"/>
            <a:ext cx="8480092" cy="4789636"/>
          </a:xfrm>
          <a:prstGeom prst="rect">
            <a:avLst/>
          </a:prstGeom>
          <a:noFill/>
          <a:ln w="0">
            <a:noFill/>
          </a:ln>
        </p:spPr>
        <p:txBody>
          <a:bodyPr lIns="0" tIns="0" rIns="0" bIns="0" anchor="t">
            <a:normAutofit fontScale="99985"/>
          </a:bodyPr>
          <a:lstStyle/>
          <a:p>
            <a:pPr marL="228600" indent="-228600" algn="just" defTabSz="914400">
              <a:lnSpc>
                <a:spcPct val="120000"/>
              </a:lnSpc>
              <a:spcBef>
                <a:spcPts val="1001"/>
              </a:spcBef>
              <a:buClr>
                <a:srgbClr val="ED7D31"/>
              </a:buClr>
              <a:buFont typeface="Wingdings" charset="2"/>
              <a:buChar char=""/>
            </a:pPr>
            <a:r>
              <a:rPr lang="en-US" sz="2400" b="1" strike="noStrike" spc="-1" dirty="0" smtClean="0">
                <a:solidFill>
                  <a:schemeClr val="lt1"/>
                </a:solidFill>
                <a:latin typeface="Calibri" panose="020F0502020204030204" pitchFamily="34" charset="0"/>
                <a:cs typeface="Calibri" panose="020F0502020204030204" pitchFamily="34" charset="0"/>
              </a:rPr>
              <a:t> Inductors:</a:t>
            </a:r>
            <a:endParaRPr lang="en-US" sz="2400" b="1" spc="-1" dirty="0">
              <a:solidFill>
                <a:schemeClr val="dk1"/>
              </a:solidFill>
              <a:latin typeface="Calibri" panose="020F0502020204030204" pitchFamily="34" charset="0"/>
              <a:cs typeface="Calibri" panose="020F0502020204030204" pitchFamily="34" charset="0"/>
            </a:endParaRPr>
          </a:p>
          <a:p>
            <a:pPr algn="just" defTabSz="914400">
              <a:lnSpc>
                <a:spcPct val="120000"/>
              </a:lnSpc>
              <a:spcBef>
                <a:spcPts val="1001"/>
              </a:spcBef>
              <a:buClr>
                <a:srgbClr val="ED7D31"/>
              </a:buClr>
            </a:pPr>
            <a:r>
              <a:rPr lang="en-US" sz="2200" b="0" strike="noStrike" spc="-1" dirty="0" smtClean="0">
                <a:solidFill>
                  <a:schemeClr val="lt1"/>
                </a:solidFill>
                <a:latin typeface="Calibri" panose="020F0502020204030204" pitchFamily="34" charset="0"/>
                <a:cs typeface="Calibri" panose="020F0502020204030204" pitchFamily="34" charset="0"/>
              </a:rPr>
              <a:t>Inductors </a:t>
            </a:r>
            <a:r>
              <a:rPr lang="en-US" sz="2200" b="0" strike="noStrike" spc="-1" dirty="0">
                <a:solidFill>
                  <a:schemeClr val="lt1"/>
                </a:solidFill>
                <a:latin typeface="Calibri" panose="020F0502020204030204" pitchFamily="34" charset="0"/>
                <a:cs typeface="Calibri" panose="020F0502020204030204" pitchFamily="34" charset="0"/>
              </a:rPr>
              <a:t>are passive electrical components that store energy in a magnetic field when current flows through them. They consist of a coil of wire wound around a core material.</a:t>
            </a:r>
            <a:endParaRPr lang="en-US" sz="22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20000"/>
              </a:lnSpc>
              <a:spcBef>
                <a:spcPts val="1001"/>
              </a:spcBef>
              <a:buClr>
                <a:srgbClr val="ED7D31"/>
              </a:buClr>
              <a:buFont typeface="Wingdings" charset="2"/>
              <a:buChar char=""/>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Applications</a:t>
            </a:r>
            <a:r>
              <a:rPr lang="en-US" sz="2400" b="1" strike="noStrike" spc="-1" dirty="0">
                <a:solidFill>
                  <a:schemeClr val="lt1"/>
                </a:solidFill>
                <a:latin typeface="Calibri" panose="020F0502020204030204" pitchFamily="34" charset="0"/>
                <a:cs typeface="Calibri" panose="020F0502020204030204" pitchFamily="34" charset="0"/>
              </a:rPr>
              <a:t>:</a:t>
            </a:r>
            <a:endParaRPr lang="en-US" sz="2400" b="1"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Filtering: Blocking certain frequencies while allowing others to pass.</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Energy storage: Inductors store energy in magnetic fields and release it when needed.</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Inductive coupling: Transferring energy between circuits without direct electrical connection.</a:t>
            </a:r>
            <a:endParaRPr lang="en-US" sz="2000" b="0" strike="noStrike" spc="-1" dirty="0">
              <a:solidFill>
                <a:schemeClr val="dk1"/>
              </a:solidFill>
              <a:latin typeface="Calibri" panose="020F0502020204030204" pitchFamily="34" charset="0"/>
              <a:cs typeface="Calibri" panose="020F0502020204030204" pitchFamily="34" charset="0"/>
            </a:endParaRPr>
          </a:p>
          <a:p>
            <a:pPr marL="343080" lvl="1" indent="-343080" algn="just" defTabSz="914400">
              <a:lnSpc>
                <a:spcPct val="12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Signal processing: Used in oscillators, filters, and impedance matching circuits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1" name="Picture 2" descr="Inductor Types and Symbols | Electrical Academia"/>
          <p:cNvPicPr/>
          <p:nvPr/>
        </p:nvPicPr>
        <p:blipFill>
          <a:blip r:embed="rId2"/>
          <a:stretch/>
        </p:blipFill>
        <p:spPr>
          <a:xfrm>
            <a:off x="9126004" y="2227573"/>
            <a:ext cx="2781720" cy="32220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p:cNvSpPr>
          <p:nvPr>
            <p:ph type="title"/>
          </p:nvPr>
        </p:nvSpPr>
        <p:spPr>
          <a:xfrm>
            <a:off x="659880" y="39816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Footprints</a:t>
            </a:r>
            <a:endParaRPr lang="en-US" sz="6000" b="0" strike="noStrike" spc="-1">
              <a:solidFill>
                <a:schemeClr val="dk1"/>
              </a:solidFill>
              <a:latin typeface="Arial"/>
            </a:endParaRPr>
          </a:p>
        </p:txBody>
      </p:sp>
      <p:pic>
        <p:nvPicPr>
          <p:cNvPr id="714" name="Picture 4" descr="picture 199"/>
          <p:cNvPicPr/>
          <p:nvPr/>
        </p:nvPicPr>
        <p:blipFill>
          <a:blip r:embed="rId2"/>
          <a:stretch/>
        </p:blipFill>
        <p:spPr>
          <a:xfrm>
            <a:off x="862200" y="1479960"/>
            <a:ext cx="10641960" cy="3589560"/>
          </a:xfrm>
          <a:prstGeom prst="rect">
            <a:avLst/>
          </a:prstGeom>
          <a:ln w="88900" cap="sq">
            <a:solidFill>
              <a:srgbClr val="ED7D31"/>
            </a:solidFill>
            <a:miter/>
          </a:ln>
          <a:effectLst>
            <a:innerShdw blurRad="76200">
              <a:srgbClr val="000000"/>
            </a:innerShdw>
          </a:effectLst>
        </p:spPr>
      </p:pic>
      <p:sp>
        <p:nvSpPr>
          <p:cNvPr id="715" name="TextBox 4"/>
          <p:cNvSpPr/>
          <p:nvPr/>
        </p:nvSpPr>
        <p:spPr>
          <a:xfrm>
            <a:off x="659880" y="5244480"/>
            <a:ext cx="10966320" cy="1309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dirty="0" err="1">
                <a:solidFill>
                  <a:schemeClr val="lt1"/>
                </a:solidFill>
                <a:latin typeface="Calibri"/>
              </a:rPr>
              <a:t>EasyEDA's</a:t>
            </a:r>
            <a:r>
              <a:rPr lang="en-US" sz="2000" b="0" strike="noStrike" spc="-1" dirty="0">
                <a:solidFill>
                  <a:schemeClr val="lt1"/>
                </a:solidFill>
                <a:latin typeface="Calibri"/>
              </a:rPr>
              <a:t> Footprint Manager instantly checks and alerts with a red background if a part's footprint is missing, nonexistent in EasyEDA Libraries, or if there's a mismatch between the part's pins and the footprint's pads.</a:t>
            </a:r>
            <a:endParaRPr lang="en-US" sz="2000" b="0" strike="noStrike" spc="-1" dirty="0">
              <a:solidFill>
                <a:srgbClr val="000000"/>
              </a:solidFill>
              <a:latin typeface="Arial"/>
            </a:endParaRPr>
          </a:p>
          <a:p>
            <a:pPr algn="just" defTabSz="457200">
              <a:lnSpc>
                <a:spcPct val="100000"/>
              </a:lnSpc>
            </a:pP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 name="PlaceHolder 1"/>
          <p:cNvSpPr>
            <a:spLocks noGrp="1"/>
          </p:cNvSpPr>
          <p:nvPr>
            <p:ph type="title"/>
          </p:nvPr>
        </p:nvSpPr>
        <p:spPr>
          <a:xfrm>
            <a:off x="765360" y="392040"/>
            <a:ext cx="11212920" cy="5346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Footprint</a:t>
            </a:r>
            <a:endParaRPr lang="en-US" sz="6000" b="0" strike="noStrike" spc="-1">
              <a:solidFill>
                <a:schemeClr val="dk1"/>
              </a:solidFill>
              <a:latin typeface="Arial"/>
            </a:endParaRPr>
          </a:p>
        </p:txBody>
      </p:sp>
      <p:pic>
        <p:nvPicPr>
          <p:cNvPr id="717" name="Picture 9" descr="https://image.easyeda.com/images/easyeda-329_FootprintManager_D1.png"/>
          <p:cNvPicPr/>
          <p:nvPr/>
        </p:nvPicPr>
        <p:blipFill>
          <a:blip r:embed="rId2"/>
          <a:stretch/>
        </p:blipFill>
        <p:spPr>
          <a:xfrm>
            <a:off x="4520880" y="1448557"/>
            <a:ext cx="7067160" cy="4607818"/>
          </a:xfrm>
          <a:prstGeom prst="rect">
            <a:avLst/>
          </a:prstGeom>
          <a:ln w="88900" cap="sq">
            <a:solidFill>
              <a:srgbClr val="ED7D31"/>
            </a:solidFill>
            <a:miter/>
          </a:ln>
          <a:effectLst>
            <a:innerShdw blurRad="76200">
              <a:srgbClr val="000000"/>
            </a:innerShdw>
          </a:effectLst>
        </p:spPr>
      </p:pic>
      <p:sp>
        <p:nvSpPr>
          <p:cNvPr id="718" name="TextBox 4"/>
          <p:cNvSpPr/>
          <p:nvPr/>
        </p:nvSpPr>
        <p:spPr>
          <a:xfrm>
            <a:off x="674640" y="1768320"/>
            <a:ext cx="3661560" cy="405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just" defTabSz="457200">
              <a:lnSpc>
                <a:spcPct val="100000"/>
              </a:lnSpc>
            </a:pPr>
            <a:r>
              <a:rPr lang="en-US" sz="2000" b="0" strike="noStrike" spc="-1" dirty="0">
                <a:solidFill>
                  <a:schemeClr val="lt1"/>
                </a:solidFill>
                <a:latin typeface="Calibri"/>
              </a:rPr>
              <a:t>In order to solve this:</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1: change part’s pin number from 1 and 2 to A and C.</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2: change footprint’s pad number as 1 and 2. That needs the footprint is created by you. And you can’t change the Pad number in footprint manager, you need to find out the footprint at “Library &gt; Footprints &gt; Work Space”, and then edit it.</a:t>
            </a:r>
            <a:endParaRPr lang="en-US" sz="2000" b="0" strike="noStrike" spc="-1" dirty="0">
              <a:solidFill>
                <a:srgbClr val="000000"/>
              </a:solidFill>
              <a:latin typeface="Arial"/>
            </a:endParaRPr>
          </a:p>
          <a:p>
            <a:pPr algn="just" defTabSz="457200">
              <a:lnSpc>
                <a:spcPct val="100000"/>
              </a:lnSpc>
            </a:pPr>
            <a:r>
              <a:rPr lang="en-US" sz="2000" b="0" strike="noStrike" spc="-1" dirty="0">
                <a:solidFill>
                  <a:schemeClr val="lt1"/>
                </a:solidFill>
                <a:latin typeface="Calibri"/>
              </a:rPr>
              <a:t>method 3: find an other footprint and update.</a:t>
            </a: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PlaceHolder 1"/>
          <p:cNvSpPr>
            <a:spLocks noGrp="1"/>
          </p:cNvSpPr>
          <p:nvPr>
            <p:ph/>
          </p:nvPr>
        </p:nvSpPr>
        <p:spPr>
          <a:xfrm>
            <a:off x="527760" y="1502280"/>
            <a:ext cx="10126440" cy="348840"/>
          </a:xfrm>
          <a:prstGeom prst="rect">
            <a:avLst/>
          </a:prstGeom>
          <a:noFill/>
          <a:ln w="0">
            <a:noFill/>
          </a:ln>
        </p:spPr>
        <p:txBody>
          <a:bodyPr lIns="90000" tIns="45000" rIns="90000" bIns="45000" anchor="b">
            <a:noAutofit/>
          </a:bodyPr>
          <a:lstStyle/>
          <a:p>
            <a:pPr marL="228600" indent="0" defTabSz="914400">
              <a:lnSpc>
                <a:spcPct val="90000"/>
              </a:lnSpc>
              <a:spcBef>
                <a:spcPts val="1001"/>
              </a:spcBef>
              <a:buNone/>
              <a:tabLst>
                <a:tab pos="0" algn="l"/>
              </a:tabLst>
            </a:pPr>
            <a:r>
              <a:rPr lang="en-US" sz="2000" b="0" strike="noStrike" spc="-1">
                <a:solidFill>
                  <a:schemeClr val="lt1"/>
                </a:solidFill>
                <a:latin typeface="Calibri"/>
              </a:rPr>
              <a:t>In the preview area, you can zoom in, zoom out and pan with mouse scroll button.</a:t>
            </a:r>
            <a:endParaRPr lang="en-US" sz="2000" b="0" strike="noStrike" spc="-1">
              <a:solidFill>
                <a:schemeClr val="dk1"/>
              </a:solidFill>
              <a:latin typeface="Arial"/>
            </a:endParaRPr>
          </a:p>
        </p:txBody>
      </p:sp>
      <p:pic>
        <p:nvPicPr>
          <p:cNvPr id="720" name="Picture 2" descr="picture 200"/>
          <p:cNvPicPr/>
          <p:nvPr/>
        </p:nvPicPr>
        <p:blipFill>
          <a:blip r:embed="rId2"/>
          <a:stretch/>
        </p:blipFill>
        <p:spPr>
          <a:xfrm>
            <a:off x="892440" y="2027520"/>
            <a:ext cx="10484640" cy="3979080"/>
          </a:xfrm>
          <a:prstGeom prst="rect">
            <a:avLst/>
          </a:prstGeom>
          <a:ln w="88900" cap="sq">
            <a:solidFill>
              <a:srgbClr val="ED7D31"/>
            </a:solidFill>
            <a:miter/>
          </a:ln>
          <a:effectLst>
            <a:innerShdw blurRad="76200">
              <a:srgbClr val="000000"/>
            </a:innerShdw>
          </a:effectLst>
        </p:spPr>
      </p:pic>
      <p:sp>
        <p:nvSpPr>
          <p:cNvPr id="721" name="TextBox 1"/>
          <p:cNvSpPr/>
          <p:nvPr/>
        </p:nvSpPr>
        <p:spPr>
          <a:xfrm>
            <a:off x="1512360" y="180720"/>
            <a:ext cx="288468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914400">
              <a:lnSpc>
                <a:spcPct val="100000"/>
              </a:lnSpc>
            </a:pPr>
            <a:r>
              <a:rPr lang="en-US" sz="6000" b="1" strike="noStrike" spc="-1">
                <a:solidFill>
                  <a:schemeClr val="lt1"/>
                </a:solidFill>
                <a:latin typeface="Calibri"/>
              </a:rPr>
              <a:t>PCB PAD</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2" name="PlaceHolder 1"/>
          <p:cNvSpPr>
            <a:spLocks noGrp="1"/>
          </p:cNvSpPr>
          <p:nvPr>
            <p:ph type="title"/>
          </p:nvPr>
        </p:nvSpPr>
        <p:spPr>
          <a:xfrm>
            <a:off x="843120" y="316440"/>
            <a:ext cx="11212920" cy="8964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PCB PAD</a:t>
            </a:r>
            <a:endParaRPr lang="en-US" sz="6000" b="0" strike="noStrike" spc="-1">
              <a:solidFill>
                <a:schemeClr val="dk1"/>
              </a:solidFill>
              <a:latin typeface="Arial"/>
            </a:endParaRPr>
          </a:p>
        </p:txBody>
      </p:sp>
      <p:sp>
        <p:nvSpPr>
          <p:cNvPr id="723" name="PlaceHolder 2"/>
          <p:cNvSpPr>
            <a:spLocks noGrp="1"/>
          </p:cNvSpPr>
          <p:nvPr>
            <p:ph/>
          </p:nvPr>
        </p:nvSpPr>
        <p:spPr>
          <a:xfrm>
            <a:off x="578520" y="1385180"/>
            <a:ext cx="6247440" cy="4598740"/>
          </a:xfrm>
          <a:prstGeom prst="rect">
            <a:avLst/>
          </a:prstGeom>
          <a:noFill/>
          <a:ln w="0">
            <a:noFill/>
          </a:ln>
        </p:spPr>
        <p:txBody>
          <a:bodyPr lIns="90000" tIns="45000" rIns="90000" bIns="45000" anchor="ctr">
            <a:noAutofit/>
          </a:bodyPr>
          <a:lstStyle/>
          <a:p>
            <a:pPr marL="228600" indent="0" defTabSz="914400">
              <a:lnSpc>
                <a:spcPct val="90000"/>
              </a:lnSpc>
              <a:spcBef>
                <a:spcPts val="1001"/>
              </a:spcBef>
              <a:buNone/>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you </a:t>
            </a:r>
            <a:r>
              <a:rPr lang="en-US" sz="2000" b="0" strike="noStrike" spc="-1" dirty="0">
                <a:solidFill>
                  <a:schemeClr val="lt1"/>
                </a:solidFill>
                <a:latin typeface="Calibri" panose="020F0502020204030204" pitchFamily="34" charset="0"/>
                <a:cs typeface="Calibri" panose="020F0502020204030204" pitchFamily="34" charset="0"/>
              </a:rPr>
              <a:t>can modify component’s pin map information in here.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PCB PAD Information</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Pad Number</a:t>
            </a:r>
            <a:r>
              <a:rPr lang="en-US" sz="2000" b="0" strike="noStrike" spc="-1" dirty="0">
                <a:solidFill>
                  <a:schemeClr val="lt1"/>
                </a:solidFill>
                <a:latin typeface="Calibri" panose="020F0502020204030204" pitchFamily="34" charset="0"/>
                <a:cs typeface="Calibri" panose="020F0502020204030204" pitchFamily="34" charset="0"/>
              </a:rPr>
              <a:t>: You can check the footprint’s pad number, but you can’t modify it. when you select the component on the left side, it shows component’s footprint pad number, if you selected a footprint which is searched or selected from the classes, it will show the selected footprint’s pad number.</a:t>
            </a:r>
            <a:endParaRPr lang="en-US" sz="2000" b="0" strike="noStrike" spc="-1" dirty="0">
              <a:solidFill>
                <a:schemeClr val="dk1"/>
              </a:solidFill>
              <a:latin typeface="Calibri" panose="020F0502020204030204" pitchFamily="34" charset="0"/>
              <a:cs typeface="Calibri" panose="020F0502020204030204" pitchFamily="34" charset="0"/>
            </a:endParaRPr>
          </a:p>
          <a:p>
            <a:pPr marL="685800" lvl="1" indent="-228600" algn="just" defTabSz="914400">
              <a:lnSpc>
                <a:spcPct val="90000"/>
              </a:lnSpc>
              <a:spcBef>
                <a:spcPts val="499"/>
              </a:spcBef>
              <a:buClr>
                <a:srgbClr val="ED7D31"/>
              </a:buClr>
              <a:buFont typeface="Arial"/>
              <a:buChar char="•"/>
              <a:tabLst>
                <a:tab pos="0" algn="l"/>
              </a:tabLst>
            </a:pPr>
            <a:r>
              <a:rPr lang="en-US" sz="2000" b="1" strike="noStrike" spc="-1" dirty="0">
                <a:solidFill>
                  <a:schemeClr val="lt1"/>
                </a:solidFill>
                <a:latin typeface="Calibri" panose="020F0502020204030204" pitchFamily="34" charset="0"/>
                <a:cs typeface="Calibri" panose="020F0502020204030204" pitchFamily="34" charset="0"/>
              </a:rPr>
              <a:t>Pad Size</a:t>
            </a:r>
            <a:r>
              <a:rPr lang="en-US" sz="2000" b="0" strike="noStrike" spc="-1" dirty="0">
                <a:solidFill>
                  <a:schemeClr val="lt1"/>
                </a:solidFill>
                <a:latin typeface="Calibri" panose="020F0502020204030204" pitchFamily="34" charset="0"/>
                <a:cs typeface="Calibri" panose="020F0502020204030204" pitchFamily="34" charset="0"/>
              </a:rPr>
              <a:t>: You can check the footprint’s pads size and distance, it same as “Check Dimension” tool of footprint editor. Click the preview area unit text to change size unit.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24" name="Picture 4" descr="https://image.easyeda.com/images/easyeda-066_Schematic_UpdatePackage.png"/>
          <p:cNvPicPr/>
          <p:nvPr/>
        </p:nvPicPr>
        <p:blipFill>
          <a:blip r:embed="rId2"/>
          <a:stretch/>
        </p:blipFill>
        <p:spPr>
          <a:xfrm>
            <a:off x="7043760" y="1475715"/>
            <a:ext cx="4743720" cy="4508205"/>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5" name="PlaceHolder 1"/>
          <p:cNvSpPr>
            <a:spLocks noGrp="1"/>
          </p:cNvSpPr>
          <p:nvPr>
            <p:ph type="title"/>
          </p:nvPr>
        </p:nvSpPr>
        <p:spPr>
          <a:xfrm>
            <a:off x="725386" y="171702"/>
            <a:ext cx="11212920" cy="1059416"/>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FOOTPRINT</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726" name="PlaceHolder 2"/>
          <p:cNvSpPr>
            <a:spLocks noGrp="1"/>
          </p:cNvSpPr>
          <p:nvPr>
            <p:ph/>
          </p:nvPr>
        </p:nvSpPr>
        <p:spPr>
          <a:xfrm>
            <a:off x="444600" y="1366920"/>
            <a:ext cx="11212920" cy="4834800"/>
          </a:xfrm>
          <a:prstGeom prst="rect">
            <a:avLst/>
          </a:prstGeom>
          <a:noFill/>
          <a:ln w="0">
            <a:noFill/>
          </a:ln>
        </p:spPr>
        <p:txBody>
          <a:bodyPr lIns="90000" tIns="45000" rIns="90000" bIns="45000" anchor="ctr">
            <a:no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Update footprint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If you want to change the footprint, for example, select a component such as Q1, from </a:t>
            </a:r>
            <a:r>
              <a:rPr lang="en-US" sz="2000" b="1" strike="noStrike" spc="-1" dirty="0">
                <a:solidFill>
                  <a:schemeClr val="lt1"/>
                </a:solidFill>
                <a:latin typeface="Calibri"/>
              </a:rPr>
              <a:t>TO-92</a:t>
            </a:r>
            <a:r>
              <a:rPr lang="en-US" sz="2000" b="0" strike="noStrike" spc="-1" dirty="0">
                <a:solidFill>
                  <a:schemeClr val="lt1"/>
                </a:solidFill>
                <a:latin typeface="Calibri"/>
              </a:rPr>
              <a:t> TO </a:t>
            </a:r>
            <a:r>
              <a:rPr lang="en-US" sz="2000" b="1" strike="noStrike" spc="-1" dirty="0">
                <a:solidFill>
                  <a:schemeClr val="lt1"/>
                </a:solidFill>
                <a:latin typeface="Calibri"/>
              </a:rPr>
              <a:t>TO-220</a:t>
            </a:r>
            <a:r>
              <a:rPr lang="en-US" sz="2000" b="0" strike="noStrike" spc="-1" dirty="0">
                <a:solidFill>
                  <a:schemeClr val="lt1"/>
                </a:solidFill>
                <a:latin typeface="Calibri"/>
              </a:rPr>
              <a:t>, you just need to click in the footprint input box. EasyEDA will popup the footprint manager dialog. You can follow the instructions.</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Type </a:t>
            </a:r>
            <a:r>
              <a:rPr lang="en-US" sz="2000" b="1" strike="noStrike" spc="-1" dirty="0">
                <a:solidFill>
                  <a:schemeClr val="lt1"/>
                </a:solidFill>
                <a:latin typeface="Calibri"/>
              </a:rPr>
              <a:t>TO-220</a:t>
            </a:r>
            <a:r>
              <a:rPr lang="en-US" sz="2000" b="0" strike="noStrike" spc="-1" dirty="0">
                <a:solidFill>
                  <a:schemeClr val="lt1"/>
                </a:solidFill>
                <a:latin typeface="Calibri"/>
              </a:rPr>
              <a:t> into the search box and search, Or change to Select tab,</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Select the classes you want and select </a:t>
            </a:r>
            <a:r>
              <a:rPr lang="en-US" sz="2000" b="1" strike="noStrike" spc="-1" dirty="0">
                <a:solidFill>
                  <a:schemeClr val="lt1"/>
                </a:solidFill>
                <a:latin typeface="Calibri"/>
              </a:rPr>
              <a:t>TO-220</a:t>
            </a:r>
            <a:r>
              <a:rPr lang="en-US" sz="2000" b="0" strike="noStrike" spc="-1" dirty="0">
                <a:solidFill>
                  <a:schemeClr val="lt1"/>
                </a:solidFill>
                <a:latin typeface="Calibri"/>
              </a:rPr>
              <a:t> footprint,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Verify it in the preview box,</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then press the </a:t>
            </a:r>
            <a:r>
              <a:rPr lang="en-US" sz="2000" b="1" strike="noStrike" spc="-1" dirty="0">
                <a:solidFill>
                  <a:schemeClr val="lt1"/>
                </a:solidFill>
                <a:latin typeface="Calibri"/>
              </a:rPr>
              <a:t>Update</a:t>
            </a:r>
            <a:r>
              <a:rPr lang="en-US" sz="2000" b="0" strike="noStrike" spc="-1" dirty="0">
                <a:solidFill>
                  <a:schemeClr val="lt1"/>
                </a:solidFill>
                <a:latin typeface="Calibri"/>
              </a:rPr>
              <a:t> button.</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After that you will find you have changed the footprint to </a:t>
            </a:r>
            <a:r>
              <a:rPr lang="en-US" sz="2000" b="1" strike="noStrike" spc="-1" dirty="0">
                <a:solidFill>
                  <a:schemeClr val="lt1"/>
                </a:solidFill>
                <a:latin typeface="Calibri"/>
              </a:rPr>
              <a:t>TO-220</a:t>
            </a:r>
            <a:r>
              <a:rPr lang="en-US" sz="2000" b="0" strike="noStrike" spc="-1" dirty="0">
                <a:solidFill>
                  <a:schemeClr val="lt1"/>
                </a:solidFill>
                <a:latin typeface="Calibri"/>
              </a:rPr>
              <a: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1" strike="noStrike" spc="-1" dirty="0">
                <a:solidFill>
                  <a:schemeClr val="lt1"/>
                </a:solidFill>
                <a:latin typeface="Calibri"/>
              </a:rPr>
              <a:t>Note</a:t>
            </a:r>
            <a:r>
              <a:rPr lang="en-US" sz="2000" b="0" strike="noStrike" spc="-1" dirty="0">
                <a:solidFill>
                  <a:schemeClr val="lt1"/>
                </a:solidFill>
                <a:latin typeface="Calibri"/>
              </a:rPr>
              <a:t>:</a:t>
            </a:r>
            <a:endParaRPr lang="en-US" sz="2000" b="0" strike="noStrike" spc="-1" dirty="0">
              <a:solidFill>
                <a:schemeClr val="dk1"/>
              </a:solidFill>
              <a:latin typeface="Arial"/>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a:rPr>
              <a:t>To ensure that you use a footprint type that is already in the EasyEDA library, it is recommended that you use this technique to change component footprints rather than just typing a footprint name directly into the footprint text input </a:t>
            </a:r>
            <a:r>
              <a:rPr lang="en-US" sz="2000" b="0" strike="noStrike" spc="-1" dirty="0" err="1">
                <a:solidFill>
                  <a:schemeClr val="lt1"/>
                </a:solidFill>
                <a:latin typeface="Calibri"/>
              </a:rPr>
              <a:t>box.because</a:t>
            </a:r>
            <a:r>
              <a:rPr lang="en-US" sz="2000" b="0" strike="noStrike" spc="-1" dirty="0">
                <a:solidFill>
                  <a:schemeClr val="lt1"/>
                </a:solidFill>
                <a:latin typeface="Calibri"/>
              </a:rPr>
              <a:t> of the footprint manager will add the footprint’s global unique ID into the schematic when the footprint updating.</a:t>
            </a:r>
            <a:endParaRPr lang="en-US" sz="2000" b="0" strike="noStrike" spc="-1" dirty="0">
              <a:solidFill>
                <a:schemeClr val="dk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PlaceHolder 1"/>
          <p:cNvSpPr>
            <a:spLocks noGrp="1"/>
          </p:cNvSpPr>
          <p:nvPr>
            <p:ph type="title"/>
          </p:nvPr>
        </p:nvSpPr>
        <p:spPr>
          <a:xfrm>
            <a:off x="665947" y="1783533"/>
            <a:ext cx="5399640" cy="3765860"/>
          </a:xfrm>
          <a:prstGeom prst="rect">
            <a:avLst/>
          </a:prstGeom>
          <a:noFill/>
          <a:ln w="0">
            <a:noFill/>
          </a:ln>
        </p:spPr>
        <p:txBody>
          <a:bodyPr lIns="0" tIns="0" rIns="0" bIns="0" anchor="b">
            <a:normAutofit/>
          </a:bodyPr>
          <a:lstStyle/>
          <a:p>
            <a:pPr indent="0" defTabSz="914400">
              <a:lnSpc>
                <a:spcPct val="90000"/>
              </a:lnSpc>
              <a:buNone/>
              <a:tabLst>
                <a:tab pos="0" algn="l"/>
              </a:tabLst>
            </a:pPr>
            <a:r>
              <a:rPr lang="en-US" sz="2000" b="0" strike="noStrike" spc="-1" dirty="0">
                <a:solidFill>
                  <a:schemeClr val="lt1"/>
                </a:solidFill>
                <a:latin typeface="Calibri" panose="020F0502020204030204" pitchFamily="34" charset="0"/>
                <a:ea typeface="Tahoma"/>
                <a:cs typeface="Calibri" panose="020F0502020204030204" pitchFamily="34" charset="0"/>
              </a:rPr>
              <a:t>Update in Batch</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If you want to batch modify components’ footprints,</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In the footprint manager dialog, you can press CTRL + click or SHIFT + select to select the components, and then select the footprint to update.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In schematic canvas, you can frame select the components as you want, and then click the “footprint” attribute input box at the right-hand property panel</a:t>
            </a:r>
            <a:r>
              <a:rPr lang="en-US" sz="2000" b="0" strike="noStrike" spc="-1" dirty="0" smtClean="0">
                <a:solidFill>
                  <a:schemeClr val="lt1"/>
                </a:solidFill>
                <a:latin typeface="Calibri" panose="020F0502020204030204" pitchFamily="34" charset="0"/>
                <a:ea typeface="Tahoma"/>
                <a:cs typeface="Calibri" panose="020F0502020204030204" pitchFamily="34" charset="0"/>
              </a:rPr>
              <a:t>.</a:t>
            </a:r>
            <a:br>
              <a:rPr lang="en-US" sz="2000" b="0" strike="noStrike" spc="-1" dirty="0" smtClean="0">
                <a:solidFill>
                  <a:schemeClr val="lt1"/>
                </a:solidFill>
                <a:latin typeface="Calibri" panose="020F0502020204030204" pitchFamily="34" charset="0"/>
                <a:ea typeface="Tahoma"/>
                <a:cs typeface="Calibri" panose="020F0502020204030204" pitchFamily="34" charset="0"/>
              </a:rPr>
            </a:b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ea typeface="Tahoma"/>
                <a:cs typeface="Calibri" panose="020F0502020204030204" pitchFamily="34" charset="0"/>
              </a:rPr>
              <a:t>To use your own footprints, you can select Work Space under the Select tab.</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28" name="Picture 3" descr="picture 201"/>
          <p:cNvPicPr/>
          <p:nvPr/>
        </p:nvPicPr>
        <p:blipFill>
          <a:blip r:embed="rId2"/>
          <a:stretch/>
        </p:blipFill>
        <p:spPr>
          <a:xfrm>
            <a:off x="6310440" y="1439640"/>
            <a:ext cx="5232728" cy="459864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9" name="PlaceHolder 1"/>
          <p:cNvSpPr>
            <a:spLocks noGrp="1"/>
          </p:cNvSpPr>
          <p:nvPr>
            <p:ph type="title"/>
          </p:nvPr>
        </p:nvSpPr>
        <p:spPr>
          <a:xfrm>
            <a:off x="787650" y="289440"/>
            <a:ext cx="4581055" cy="84888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a:rPr>
              <a:t>PCB TOOLS</a:t>
            </a:r>
            <a:endParaRPr lang="en-US" sz="6000" b="0" strike="noStrike" spc="-1" dirty="0">
              <a:solidFill>
                <a:schemeClr val="dk1"/>
              </a:solidFill>
              <a:latin typeface="Arial"/>
            </a:endParaRPr>
          </a:p>
        </p:txBody>
      </p:sp>
      <p:sp>
        <p:nvSpPr>
          <p:cNvPr id="730" name="PlaceHolder 2"/>
          <p:cNvSpPr>
            <a:spLocks noGrp="1"/>
          </p:cNvSpPr>
          <p:nvPr>
            <p:ph/>
          </p:nvPr>
        </p:nvSpPr>
        <p:spPr>
          <a:xfrm>
            <a:off x="534240" y="1996920"/>
            <a:ext cx="6527160" cy="3676320"/>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PCB tools provide many function to fulfill your PCB design requirement.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Such as: Track, Pad, Via, Text, Arc, Circle, Move, Hole, Image, Canvas Origin, Connect Pad to Pad, Copper Area, Solid Region, Measure/Dimension, Rect, Group/Ungroup. etc. Track</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 the schematic editor, we use Wire or the W Hotkey to connect Pins, in a similar way in the PCB editor, we use Track to connect Pads. Track allows you to draw PCB tracks and can be found on the PCB Tools palette or using the W Hotkey (not T: see above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1" name="Picture 6" descr="picture 105"/>
          <p:cNvPicPr/>
          <p:nvPr/>
        </p:nvPicPr>
        <p:blipFill>
          <a:blip r:embed="rId2"/>
          <a:stretch/>
        </p:blipFill>
        <p:spPr>
          <a:xfrm>
            <a:off x="7467986" y="2100404"/>
            <a:ext cx="4192877" cy="357283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2" name="PlaceHolder 1"/>
          <p:cNvSpPr>
            <a:spLocks noGrp="1"/>
          </p:cNvSpPr>
          <p:nvPr>
            <p:ph type="title"/>
          </p:nvPr>
        </p:nvSpPr>
        <p:spPr>
          <a:xfrm>
            <a:off x="624689" y="273240"/>
            <a:ext cx="5341546" cy="100944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a:solidFill>
                  <a:schemeClr val="lt1"/>
                </a:solidFill>
                <a:latin typeface="Calibri"/>
              </a:rPr>
              <a:t>Track</a:t>
            </a:r>
            <a:endParaRPr lang="en-US" sz="6000" b="0" strike="noStrike" spc="-1">
              <a:solidFill>
                <a:schemeClr val="dk1"/>
              </a:solidFill>
              <a:latin typeface="Arial"/>
            </a:endParaRPr>
          </a:p>
        </p:txBody>
      </p:sp>
      <p:sp>
        <p:nvSpPr>
          <p:cNvPr id="733" name="PlaceHolder 2"/>
          <p:cNvSpPr>
            <a:spLocks noGrp="1"/>
          </p:cNvSpPr>
          <p:nvPr>
            <p:ph/>
          </p:nvPr>
        </p:nvSpPr>
        <p:spPr>
          <a:xfrm>
            <a:off x="624689" y="1937442"/>
            <a:ext cx="6310265" cy="4218914"/>
          </a:xfrm>
          <a:prstGeom prst="rect">
            <a:avLst/>
          </a:prstGeom>
          <a:noFill/>
          <a:ln w="0">
            <a:noFill/>
          </a:ln>
        </p:spPr>
        <p:txBody>
          <a:bodyPr lIns="90000" tIns="45000" rIns="90000" bIns="45000" anchor="t">
            <a:noAutofit/>
          </a:bodyPr>
          <a:lstStyle/>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When a track is selected, you can find its Length attribute in the right panel.</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If you want to create solder mask for the track, you can click the “Expose Copper” button at the right-hand property panel.</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pPr>
            <a:r>
              <a:rPr lang="en-US" sz="2000" b="0" strike="noStrike" spc="-1" dirty="0">
                <a:solidFill>
                  <a:schemeClr val="lt1"/>
                </a:solidFill>
                <a:latin typeface="Calibri" panose="020F0502020204030204" pitchFamily="34" charset="0"/>
                <a:cs typeface="Calibri" panose="020F0502020204030204" pitchFamily="34" charset="0"/>
              </a:rPr>
              <a:t>When click the track, you will see the nodes, you can drag it or right-click delete it. when select the point to point separated tracks, you can convert them as Solid Region or </a:t>
            </a:r>
            <a:r>
              <a:rPr lang="en-US" sz="2000" b="0" strike="noStrike" spc="-1" dirty="0" err="1">
                <a:solidFill>
                  <a:schemeClr val="lt1"/>
                </a:solidFill>
                <a:latin typeface="Calibri" panose="020F0502020204030204" pitchFamily="34" charset="0"/>
                <a:cs typeface="Calibri" panose="020F0502020204030204" pitchFamily="34" charset="0"/>
              </a:rPr>
              <a:t>continus</a:t>
            </a:r>
            <a:r>
              <a:rPr lang="en-US" sz="2000" b="0" strike="noStrike" spc="-1" dirty="0">
                <a:solidFill>
                  <a:schemeClr val="lt1"/>
                </a:solidFill>
                <a:latin typeface="Calibri" panose="020F0502020204030204" pitchFamily="34" charset="0"/>
                <a:cs typeface="Calibri" panose="020F0502020204030204" pitchFamily="34" charset="0"/>
              </a:rPr>
              <a:t> track at right-click menu</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more information of routing, please refer at PCB: Route Tracks</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4" name="Picture 2" descr="https://image.easyeda.com/images/easyeda-137_PCB_TrackLength.png"/>
          <p:cNvPicPr/>
          <p:nvPr/>
        </p:nvPicPr>
        <p:blipFill>
          <a:blip r:embed="rId2"/>
          <a:stretch/>
        </p:blipFill>
        <p:spPr>
          <a:xfrm>
            <a:off x="7215840" y="1548143"/>
            <a:ext cx="4654080" cy="2218098"/>
          </a:xfrm>
          <a:prstGeom prst="rect">
            <a:avLst/>
          </a:prstGeom>
          <a:ln w="88900" cap="sq">
            <a:solidFill>
              <a:srgbClr val="ED7D31"/>
            </a:solidFill>
            <a:miter/>
          </a:ln>
          <a:effectLst>
            <a:innerShdw blurRad="76200">
              <a:srgbClr val="000000"/>
            </a:innerShdw>
          </a:effectLst>
        </p:spPr>
      </p:pic>
      <p:pic>
        <p:nvPicPr>
          <p:cNvPr id="735" name="Picture 4" descr="picture 6"/>
          <p:cNvPicPr/>
          <p:nvPr/>
        </p:nvPicPr>
        <p:blipFill>
          <a:blip r:embed="rId3"/>
          <a:stretch/>
        </p:blipFill>
        <p:spPr>
          <a:xfrm>
            <a:off x="7215840" y="3943368"/>
            <a:ext cx="4654080" cy="21134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PlaceHolder 1"/>
          <p:cNvSpPr>
            <a:spLocks noGrp="1"/>
          </p:cNvSpPr>
          <p:nvPr>
            <p:ph type="title"/>
          </p:nvPr>
        </p:nvSpPr>
        <p:spPr>
          <a:xfrm>
            <a:off x="647298" y="267063"/>
            <a:ext cx="1747319" cy="801246"/>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PAD</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737" name="PlaceHolder 2"/>
          <p:cNvSpPr>
            <a:spLocks noGrp="1"/>
          </p:cNvSpPr>
          <p:nvPr>
            <p:ph/>
          </p:nvPr>
        </p:nvSpPr>
        <p:spPr>
          <a:xfrm>
            <a:off x="647298" y="1403009"/>
            <a:ext cx="11153915" cy="860358"/>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You can add pads using the Pads button from the Footprint Tools palette or using the P hotkey.</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After selecting one of the pads, you can view and adjust its attributes in the right hand Properties panel.</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38" name="Picture 5" descr="https://image.easyeda.com/images/easyeda-144_PCBLibs_NewPad.png"/>
          <p:cNvPicPr/>
          <p:nvPr/>
        </p:nvPicPr>
        <p:blipFill>
          <a:blip r:embed="rId2"/>
          <a:stretch/>
        </p:blipFill>
        <p:spPr>
          <a:xfrm>
            <a:off x="1267484" y="2326741"/>
            <a:ext cx="9913545" cy="3811509"/>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9" name="PlaceHolder 1"/>
          <p:cNvSpPr>
            <a:spLocks noGrp="1"/>
          </p:cNvSpPr>
          <p:nvPr>
            <p:ph/>
          </p:nvPr>
        </p:nvSpPr>
        <p:spPr>
          <a:xfrm>
            <a:off x="606450" y="1663560"/>
            <a:ext cx="6545780" cy="4366048"/>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Number: Remembering the pin numbers you set in the schematic symbol in your Schematic Lib: to connect those schematic symbol pins to the pads in your PCB footprint, the pad numbers you set here in the Footprint footprint must be the same.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Shape: Round , Rectangular , Oval and Polygon.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EasyEDA supports four shapes: Round , Rectangular , OVAL and POLYGON.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OVAL PAD will give your more space.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POLYGON PAD will let you to create some strange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Like in the image below, you can edit the PADs points when you select a POLYGON PAD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0" name="Picture 3" descr="https://image.easyeda.com/images/easyeda-145_PCBLibs_NewPadShape.png"/>
          <p:cNvPicPr/>
          <p:nvPr/>
        </p:nvPicPr>
        <p:blipFill>
          <a:blip r:embed="rId2"/>
          <a:stretch/>
        </p:blipFill>
        <p:spPr>
          <a:xfrm>
            <a:off x="7342360" y="1717878"/>
            <a:ext cx="4481466" cy="406728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1"/>
          <p:cNvSpPr>
            <a:spLocks noGrp="1"/>
          </p:cNvSpPr>
          <p:nvPr>
            <p:ph type="title"/>
          </p:nvPr>
        </p:nvSpPr>
        <p:spPr>
          <a:xfrm>
            <a:off x="745200" y="201240"/>
            <a:ext cx="10972080" cy="1011600"/>
          </a:xfrm>
          <a:prstGeom prst="rect">
            <a:avLst/>
          </a:prstGeom>
          <a:noFill/>
          <a:ln w="0">
            <a:noFill/>
          </a:ln>
        </p:spPr>
        <p:txBody>
          <a:bodyPr lIns="0" tIns="0" rIns="0" bIns="0" anchor="ctr">
            <a:noAutofit/>
          </a:bodyPr>
          <a:lstStyle/>
          <a:p>
            <a:pPr indent="0" defTabSz="914400">
              <a:lnSpc>
                <a:spcPct val="90000"/>
              </a:lnSpc>
              <a:buNone/>
            </a:pPr>
            <a:r>
              <a:rPr lang="en-US" sz="6000" b="1" strike="noStrike" spc="-1">
                <a:solidFill>
                  <a:schemeClr val="lt1"/>
                </a:solidFill>
                <a:latin typeface="Calibri"/>
              </a:rPr>
              <a:t>Passive Components</a:t>
            </a:r>
            <a:endParaRPr lang="en-US" sz="6000" b="0" strike="noStrike" spc="-1">
              <a:solidFill>
                <a:schemeClr val="dk1"/>
              </a:solidFill>
              <a:latin typeface="Arial"/>
            </a:endParaRPr>
          </a:p>
        </p:txBody>
      </p:sp>
      <p:sp>
        <p:nvSpPr>
          <p:cNvPr id="513" name="PlaceHolder 2"/>
          <p:cNvSpPr>
            <a:spLocks noGrp="1"/>
          </p:cNvSpPr>
          <p:nvPr>
            <p:ph/>
          </p:nvPr>
        </p:nvSpPr>
        <p:spPr>
          <a:xfrm>
            <a:off x="392278" y="1367129"/>
            <a:ext cx="7547400" cy="5051520"/>
          </a:xfrm>
          <a:prstGeom prst="rect">
            <a:avLst/>
          </a:prstGeom>
          <a:noFill/>
          <a:ln w="0">
            <a:noFill/>
          </a:ln>
        </p:spPr>
        <p:txBody>
          <a:bodyPr lIns="0" tIns="0" rIns="0" bIns="0" anchor="t">
            <a:noAutofit/>
          </a:bodyPr>
          <a:lstStyle/>
          <a:p>
            <a:pPr marL="228600" indent="-228600" algn="just" defTabSz="914400">
              <a:lnSpc>
                <a:spcPct val="100000"/>
              </a:lnSpc>
              <a:spcBef>
                <a:spcPts val="1001"/>
              </a:spcBef>
              <a:buClr>
                <a:srgbClr val="ED7D31"/>
              </a:buClr>
              <a:buFont typeface="Wingdings" charset="2"/>
              <a:buChar char=""/>
            </a:pPr>
            <a:r>
              <a:rPr lang="en-US" sz="2400" b="1" strike="noStrike" spc="-1" dirty="0">
                <a:solidFill>
                  <a:schemeClr val="lt1"/>
                </a:solidFill>
                <a:latin typeface="Calibri" panose="020F0502020204030204" pitchFamily="34" charset="0"/>
                <a:cs typeface="Calibri" panose="020F0502020204030204" pitchFamily="34" charset="0"/>
              </a:rPr>
              <a:t> Transformers:</a:t>
            </a:r>
            <a:endParaRPr lang="en-US" sz="2400" b="1"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10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Transformers are passive devices that transfer electrical energy between two or more circuits through electromagnetic induction. They consist of two or more coils of wire wrapped around a magnetic core.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1001"/>
              </a:spcBef>
              <a:buClr>
                <a:srgbClr val="ED7D31"/>
              </a:buClr>
              <a:buFont typeface="Wingdings" charset="2"/>
              <a:buChar char=""/>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 Applications:</a:t>
            </a:r>
            <a:endParaRPr lang="en-US" sz="2400" b="1"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Voltage transformation: Changing the voltage level between circuits (step-up or step-down).</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Isolation: Electrically isolating circuits while transferring power.</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Impedance matching: Matching the impedance between input and output circuits.</a:t>
            </a:r>
            <a:endParaRPr lang="en-US" sz="2000" b="0" strike="noStrike" spc="-1" dirty="0">
              <a:solidFill>
                <a:schemeClr val="dk1"/>
              </a:solidFill>
              <a:latin typeface="Calibri" panose="020F0502020204030204" pitchFamily="34" charset="0"/>
              <a:cs typeface="Calibri" panose="020F0502020204030204" pitchFamily="34" charset="0"/>
            </a:endParaRPr>
          </a:p>
          <a:p>
            <a:pPr marL="285840" lvl="1" indent="-285840" algn="just" defTabSz="914400">
              <a:lnSpc>
                <a:spcPct val="100000"/>
              </a:lnSpc>
              <a:spcBef>
                <a:spcPts val="499"/>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AC power distribution: Transmitting electricity efficiently over long distances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14" name="Picture 2" descr="Transformer - Definition, Types, Working Principle, Equations &amp; Examples"/>
          <p:cNvPicPr/>
          <p:nvPr/>
        </p:nvPicPr>
        <p:blipFill>
          <a:blip r:embed="rId2"/>
          <a:stretch/>
        </p:blipFill>
        <p:spPr>
          <a:xfrm>
            <a:off x="8301960" y="2064240"/>
            <a:ext cx="3549240" cy="340380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1" name="PlaceHolder 1"/>
          <p:cNvSpPr>
            <a:spLocks noGrp="1"/>
          </p:cNvSpPr>
          <p:nvPr>
            <p:ph/>
          </p:nvPr>
        </p:nvSpPr>
        <p:spPr>
          <a:xfrm>
            <a:off x="506994" y="1736280"/>
            <a:ext cx="7514006" cy="4392916"/>
          </a:xfrm>
          <a:prstGeom prst="rect">
            <a:avLst/>
          </a:prstGeom>
          <a:noFill/>
          <a:ln w="0">
            <a:noFill/>
          </a:ln>
        </p:spPr>
        <p:txBody>
          <a:bodyPr lIns="90000" tIns="45000" rIns="90000" bIns="45000" anchor="t">
            <a:noAutofit/>
          </a:bodyPr>
          <a:lstStyle/>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Layer</a:t>
            </a:r>
            <a:r>
              <a:rPr lang="en-US" sz="2000" dirty="0">
                <a:solidFill>
                  <a:schemeClr val="bg1"/>
                </a:solidFill>
                <a:latin typeface="Calibri" panose="020F0502020204030204" pitchFamily="34" charset="0"/>
                <a:cs typeface="Calibri" panose="020F0502020204030204" pitchFamily="34" charset="0"/>
              </a:rPr>
              <a:t>: For SMD footprints, set the layer to Top or Bottom. For through-hole components, set it to Multi-Layer to connect with all copper layers.</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Net</a:t>
            </a:r>
            <a:r>
              <a:rPr lang="en-US" sz="2000" dirty="0">
                <a:solidFill>
                  <a:schemeClr val="bg1"/>
                </a:solidFill>
                <a:latin typeface="Calibri" panose="020F0502020204030204" pitchFamily="34" charset="0"/>
                <a:cs typeface="Calibri" panose="020F0502020204030204" pitchFamily="34" charset="0"/>
              </a:rPr>
              <a:t>: No need to enter anything if the footprint isn't connected in the circuit.</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Width and Height</a:t>
            </a:r>
            <a:r>
              <a:rPr lang="en-US" sz="2000" dirty="0">
                <a:solidFill>
                  <a:schemeClr val="bg1"/>
                </a:solidFill>
                <a:latin typeface="Calibri" panose="020F0502020204030204" pitchFamily="34" charset="0"/>
                <a:cs typeface="Calibri" panose="020F0502020204030204" pitchFamily="34" charset="0"/>
              </a:rPr>
              <a:t>: If the shape is Round, width equals height.</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Rotation</a:t>
            </a:r>
            <a:r>
              <a:rPr lang="en-US" sz="2000" dirty="0">
                <a:solidFill>
                  <a:schemeClr val="bg1"/>
                </a:solidFill>
                <a:latin typeface="Calibri" panose="020F0502020204030204" pitchFamily="34" charset="0"/>
                <a:cs typeface="Calibri" panose="020F0502020204030204" pitchFamily="34" charset="0"/>
              </a:rPr>
              <a:t>: Set the pad's rotation as needed.</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Hole (D)</a:t>
            </a:r>
            <a:r>
              <a:rPr lang="en-US" sz="2000" dirty="0">
                <a:solidFill>
                  <a:schemeClr val="bg1"/>
                </a:solidFill>
                <a:latin typeface="Calibri" panose="020F0502020204030204" pitchFamily="34" charset="0"/>
                <a:cs typeface="Calibri" panose="020F0502020204030204" pitchFamily="34" charset="0"/>
              </a:rPr>
              <a:t>: For through-hole pads, specify the drill hole diameter. For SMD pads, set layer to Top or Bottom.</a:t>
            </a:r>
          </a:p>
          <a:p>
            <a:pPr algn="just">
              <a:buClr>
                <a:schemeClr val="accent2"/>
              </a:buClr>
            </a:pPr>
            <a:r>
              <a:rPr lang="en-US" sz="2000" b="1" dirty="0">
                <a:solidFill>
                  <a:schemeClr val="bg1"/>
                </a:solidFill>
                <a:latin typeface="Calibri" panose="020F0502020204030204" pitchFamily="34" charset="0"/>
                <a:cs typeface="Calibri" panose="020F0502020204030204" pitchFamily="34" charset="0"/>
              </a:rPr>
              <a:t>Hole Shape</a:t>
            </a:r>
            <a:r>
              <a:rPr lang="en-US" sz="2000" dirty="0">
                <a:solidFill>
                  <a:schemeClr val="bg1"/>
                </a:solidFill>
                <a:latin typeface="Calibri" panose="020F0502020204030204" pitchFamily="34" charset="0"/>
                <a:cs typeface="Calibri" panose="020F0502020204030204" pitchFamily="34" charset="0"/>
              </a:rPr>
              <a:t>: Choose between Round and Slot. Avoid setting as Slot for round holes to prevent overlapping errors during DFM detection in production</a:t>
            </a:r>
          </a:p>
        </p:txBody>
      </p:sp>
      <p:pic>
        <p:nvPicPr>
          <p:cNvPr id="742" name="Picture 4" descr="https://image.easyeda.com/images/easyeda-145_PCBLibs_NewPadShape.png"/>
          <p:cNvPicPr/>
          <p:nvPr/>
        </p:nvPicPr>
        <p:blipFill>
          <a:blip r:embed="rId2"/>
          <a:stretch/>
        </p:blipFill>
        <p:spPr>
          <a:xfrm>
            <a:off x="8139240" y="1736280"/>
            <a:ext cx="3836520" cy="4184686"/>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title"/>
          </p:nvPr>
        </p:nvSpPr>
        <p:spPr>
          <a:xfrm>
            <a:off x="753120" y="280080"/>
            <a:ext cx="11212200" cy="97812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Easyeda Layers</a:t>
            </a:r>
            <a:endParaRPr lang="en-US" sz="6000" b="0" strike="noStrike" spc="-1" dirty="0">
              <a:solidFill>
                <a:schemeClr val="dk1"/>
              </a:solidFill>
              <a:latin typeface="Arial"/>
            </a:endParaRPr>
          </a:p>
        </p:txBody>
      </p:sp>
      <p:sp>
        <p:nvSpPr>
          <p:cNvPr id="744" name="PlaceHolder 2"/>
          <p:cNvSpPr>
            <a:spLocks noGrp="1"/>
          </p:cNvSpPr>
          <p:nvPr>
            <p:ph/>
          </p:nvPr>
        </p:nvSpPr>
        <p:spPr>
          <a:xfrm>
            <a:off x="642796" y="1367073"/>
            <a:ext cx="7025490" cy="4816443"/>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Center-X and Center-Y</a:t>
            </a:r>
            <a:r>
              <a:rPr lang="en-US" sz="2000" b="0" strike="noStrike" spc="-1" dirty="0">
                <a:solidFill>
                  <a:schemeClr val="lt1"/>
                </a:solidFill>
                <a:latin typeface="Calibri" panose="020F0502020204030204" pitchFamily="34" charset="0"/>
                <a:cs typeface="Calibri" panose="020F0502020204030204" pitchFamily="34" charset="0"/>
              </a:rPr>
              <a:t>: using these two attributes, you can set the pad’s position with more precision, compared to using the mouse.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Plated</a:t>
            </a:r>
            <a:r>
              <a:rPr lang="zh-CN" sz="2000" b="0" strike="noStrike" spc="-1" dirty="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Yes or No. When you set it as No, this pad Inner wall do not metallization.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Paste Mask Expansion</a:t>
            </a:r>
            <a:r>
              <a:rPr lang="en-US" sz="2000" b="0" strike="noStrike" spc="-1" dirty="0">
                <a:solidFill>
                  <a:schemeClr val="lt1"/>
                </a:solidFill>
                <a:latin typeface="Calibri" panose="020F0502020204030204" pitchFamily="34" charset="0"/>
                <a:cs typeface="Calibri" panose="020F0502020204030204" pitchFamily="34" charset="0"/>
              </a:rPr>
              <a:t>: For single layer pad. This property affects the size of the tin area on the plate of the steel mesh. If you want to set a pad that is not open in the steel mesh, you can set the value to be negative, which is usually larger than the diagonal of the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1" strike="noStrike" spc="-1" dirty="0">
                <a:solidFill>
                  <a:schemeClr val="lt1"/>
                </a:solidFill>
                <a:latin typeface="Calibri" panose="020F0502020204030204" pitchFamily="34" charset="0"/>
                <a:cs typeface="Calibri" panose="020F0502020204030204" pitchFamily="34" charset="0"/>
              </a:rPr>
              <a:t>Solder Mask Expansion</a:t>
            </a:r>
            <a:r>
              <a:rPr lang="zh-CN" sz="2000" b="0" strike="noStrike" spc="-1" dirty="0">
                <a:solidFill>
                  <a:schemeClr val="lt1"/>
                </a:solidFill>
                <a:latin typeface="Calibri" panose="020F0502020204030204" pitchFamily="34" charset="0"/>
                <a:cs typeface="Calibri" panose="020F0502020204030204" pitchFamily="34" charset="0"/>
              </a:rPr>
              <a:t>： </a:t>
            </a:r>
            <a:r>
              <a:rPr lang="en-US" sz="2000" b="0" strike="noStrike" spc="-1" dirty="0">
                <a:solidFill>
                  <a:schemeClr val="lt1"/>
                </a:solidFill>
                <a:latin typeface="Calibri" panose="020F0502020204030204" pitchFamily="34" charset="0"/>
                <a:cs typeface="Calibri" panose="020F0502020204030204" pitchFamily="34" charset="0"/>
              </a:rPr>
              <a:t>This property affects the size of the green oil area cover on the pad. If you want to set a pad not open covered with green oil, you can set the value to be negative, the value is usually set larger than the diagonal of the pad.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5" name="Picture 4" descr="https://image.easyeda.com/images/easyeda-145_PCBLibs_NewPadShape.png"/>
          <p:cNvPicPr/>
          <p:nvPr/>
        </p:nvPicPr>
        <p:blipFill>
          <a:blip r:embed="rId2"/>
          <a:stretch/>
        </p:blipFill>
        <p:spPr>
          <a:xfrm>
            <a:off x="8006040" y="1706400"/>
            <a:ext cx="3757320" cy="41277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PlaceHolder 1"/>
          <p:cNvSpPr>
            <a:spLocks noGrp="1"/>
          </p:cNvSpPr>
          <p:nvPr>
            <p:ph/>
          </p:nvPr>
        </p:nvSpPr>
        <p:spPr>
          <a:xfrm>
            <a:off x="688213" y="1792853"/>
            <a:ext cx="5932080" cy="4082293"/>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And you can select a track/Solid Region, right-click it and convert to a pad.</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Via</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you want to lay a multilayer PCB, you need to add Vias for nets getting through layer and layer.</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Place a Via on a Track</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placing a via on a track, the track will be cut to two segments, and the via net will follow track’s net. Placing two vias on a tracks, you will get three segments, then you can change one segment to other layer id, or remove one of them.</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47" name="Picture 2" descr="picture 139"/>
          <p:cNvPicPr/>
          <p:nvPr/>
        </p:nvPicPr>
        <p:blipFill>
          <a:blip r:embed="rId2"/>
          <a:stretch/>
        </p:blipFill>
        <p:spPr>
          <a:xfrm>
            <a:off x="7254000" y="3834000"/>
            <a:ext cx="4569120" cy="2142720"/>
          </a:xfrm>
          <a:prstGeom prst="rect">
            <a:avLst/>
          </a:prstGeom>
          <a:ln w="88900" cap="sq">
            <a:solidFill>
              <a:srgbClr val="ED7D31"/>
            </a:solidFill>
            <a:miter/>
          </a:ln>
          <a:effectLst>
            <a:innerShdw blurRad="76200">
              <a:srgbClr val="000000"/>
            </a:innerShdw>
          </a:effectLst>
        </p:spPr>
      </p:pic>
      <p:pic>
        <p:nvPicPr>
          <p:cNvPr id="748" name="Picture 4" descr="picture 108"/>
          <p:cNvPicPr/>
          <p:nvPr/>
        </p:nvPicPr>
        <p:blipFill>
          <a:blip r:embed="rId3"/>
          <a:stretch/>
        </p:blipFill>
        <p:spPr>
          <a:xfrm>
            <a:off x="7254000" y="1468800"/>
            <a:ext cx="4569120" cy="2142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p:nvPr>
        </p:nvSpPr>
        <p:spPr>
          <a:xfrm>
            <a:off x="733679" y="2453760"/>
            <a:ext cx="6165061" cy="2674440"/>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Place Multiple Vias</a:t>
            </a:r>
            <a:endParaRPr lang="en-US" sz="2000" b="0" strike="noStrike" spc="-1" dirty="0">
              <a:solidFill>
                <a:schemeClr val="dk1"/>
              </a:solidFill>
              <a:latin typeface="Arial"/>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a:rPr>
              <a:t>Click the copper area outline, click the “Add/Remove Vias” button. this feature needs the same net copper areas on two and more layers in the same time, the cross area will add the vias.</a:t>
            </a:r>
            <a:endParaRPr lang="en-US" sz="2000" b="0" strike="noStrike" spc="-1" dirty="0">
              <a:solidFill>
                <a:schemeClr val="dk1"/>
              </a:solidFill>
              <a:latin typeface="Arial"/>
            </a:endParaRPr>
          </a:p>
        </p:txBody>
      </p:sp>
      <p:pic>
        <p:nvPicPr>
          <p:cNvPr id="750" name="Picture 6" descr="picture 75"/>
          <p:cNvPicPr/>
          <p:nvPr/>
        </p:nvPicPr>
        <p:blipFill>
          <a:blip r:embed="rId2"/>
          <a:stretch/>
        </p:blipFill>
        <p:spPr>
          <a:xfrm>
            <a:off x="7232012" y="1765425"/>
            <a:ext cx="4419798" cy="3911097"/>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p:nvPr>
        </p:nvSpPr>
        <p:spPr>
          <a:xfrm>
            <a:off x="632880" y="1647730"/>
            <a:ext cx="7399080" cy="4683949"/>
          </a:xfrm>
          <a:prstGeom prst="rect">
            <a:avLst/>
          </a:prstGeom>
          <a:noFill/>
          <a:ln w="0">
            <a:noFill/>
          </a:ln>
        </p:spPr>
        <p:txBody>
          <a:bodyPr lIns="90000" tIns="45000" rIns="90000" bIns="45000" anchor="t">
            <a:noAutofit/>
          </a:bodyPr>
          <a:lstStyle/>
          <a:p>
            <a:pPr indent="0"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EasyEDA only support the through via for all layers, doesn’t support the buried/blind via.</a:t>
            </a:r>
            <a:endParaRPr lang="en-US" sz="2000" b="0" strike="noStrike" spc="-1" dirty="0">
              <a:solidFill>
                <a:schemeClr val="dk1"/>
              </a:solidFill>
              <a:latin typeface="Calibri" panose="020F0502020204030204" pitchFamily="34" charset="0"/>
              <a:cs typeface="Calibri" panose="020F0502020204030204" pitchFamily="34" charset="0"/>
            </a:endParaRPr>
          </a:p>
          <a:p>
            <a:pPr marL="571500" indent="-342900" defTabSz="914400">
              <a:lnSpc>
                <a:spcPct val="90000"/>
              </a:lnSpc>
              <a:spcBef>
                <a:spcPts val="1001"/>
              </a:spcBef>
              <a:buClr>
                <a:srgbClr val="ED7D31"/>
              </a:buClr>
              <a:buFont typeface="Wingdings" panose="05000000000000000000" pitchFamily="2" charset="2"/>
              <a:buChar char="Ø"/>
              <a:tabLst>
                <a:tab pos="0" algn="l"/>
              </a:tabLst>
            </a:pPr>
            <a:r>
              <a:rPr lang="en-US" sz="2400" b="1" strike="noStrike" spc="-1" dirty="0">
                <a:solidFill>
                  <a:schemeClr val="lt1"/>
                </a:solidFill>
                <a:latin typeface="Calibri" panose="020F0502020204030204" pitchFamily="34" charset="0"/>
                <a:cs typeface="Calibri" panose="020F0502020204030204" pitchFamily="34" charset="0"/>
              </a:rPr>
              <a:t>Text</a:t>
            </a:r>
            <a:endParaRPr lang="en-US" sz="2400" b="1" strike="noStrike" spc="-1" dirty="0">
              <a:solidFill>
                <a:schemeClr val="dk1"/>
              </a:solidFill>
              <a:latin typeface="Calibri" panose="020F0502020204030204" pitchFamily="34" charset="0"/>
              <a:cs typeface="Calibri" panose="020F0502020204030204" pitchFamily="34" charset="0"/>
            </a:endParaRPr>
          </a:p>
          <a:p>
            <a:pPr marL="571680" indent="-34308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You can add more fonts from your computer or download free fonts: http://www.fontspace.com/.</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defTabSz="914400">
              <a:lnSpc>
                <a:spcPct val="90000"/>
              </a:lnSpc>
              <a:spcBef>
                <a:spcPts val="1001"/>
              </a:spcBef>
              <a:buClr>
                <a:srgbClr val="ED7D3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if you need Japanese or Korean you can use Google Noto fonts</a:t>
            </a:r>
            <a:endParaRPr lang="en-US" sz="2000" b="0" strike="noStrike" spc="-1" dirty="0">
              <a:solidFill>
                <a:schemeClr val="dk1"/>
              </a:solidFill>
              <a:latin typeface="Calibri" panose="020F0502020204030204" pitchFamily="34" charset="0"/>
              <a:cs typeface="Calibri" panose="020F0502020204030204" pitchFamily="34" charset="0"/>
            </a:endParaRPr>
          </a:p>
          <a:p>
            <a:pPr indent="0" defTabSz="914400">
              <a:lnSpc>
                <a:spcPct val="90000"/>
              </a:lnSpc>
              <a:spcBef>
                <a:spcPts val="1001"/>
              </a:spcBef>
              <a:buClr>
                <a:srgbClr val="ED7D31"/>
              </a:buClr>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editor including fonts are:</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lt1"/>
                </a:solidFill>
                <a:latin typeface="Calibri" panose="020F0502020204030204" pitchFamily="34" charset="0"/>
                <a:cs typeface="Calibri" panose="020F0502020204030204" pitchFamily="34" charset="0"/>
              </a:rPr>
              <a:t>(</a:t>
            </a:r>
            <a:r>
              <a:rPr lang="en-US" sz="2000" b="0" strike="noStrike" spc="-1" dirty="0">
                <a:solidFill>
                  <a:schemeClr val="accent1">
                    <a:lumMod val="40000"/>
                    <a:lumOff val="60000"/>
                  </a:schemeClr>
                </a:solidFill>
                <a:latin typeface="Calibri" panose="020F0502020204030204" pitchFamily="34" charset="0"/>
                <a:cs typeface="Calibri" panose="020F0502020204030204" pitchFamily="34" charset="0"/>
              </a:rPr>
              <a:t>NotoSansCJKsc-DemiLight)[https://github.com/googlefonts/noto-cjk/blob/main/Sans/OTF/SimplifiedChinese/NotoSansCJKsc-DemiLight.otf]</a:t>
            </a:r>
            <a:r>
              <a:rPr sz="2000" dirty="0">
                <a:latin typeface="Calibri" panose="020F0502020204030204" pitchFamily="34" charset="0"/>
                <a:cs typeface="Calibri" panose="020F0502020204030204" pitchFamily="34" charset="0"/>
              </a:rPr>
              <a:t/>
            </a:r>
            <a:br>
              <a:rPr sz="2000" dirty="0">
                <a:latin typeface="Calibri" panose="020F0502020204030204" pitchFamily="34" charset="0"/>
                <a:cs typeface="Calibri" panose="020F0502020204030204" pitchFamily="34" charset="0"/>
              </a:rPr>
            </a:br>
            <a:r>
              <a:rPr lang="en-US" sz="2000" b="0" strike="noStrike" spc="-1" dirty="0">
                <a:solidFill>
                  <a:schemeClr val="accent1">
                    <a:lumMod val="40000"/>
                    <a:lumOff val="60000"/>
                  </a:schemeClr>
                </a:solidFill>
                <a:latin typeface="Calibri" panose="020F0502020204030204" pitchFamily="34" charset="0"/>
                <a:cs typeface="Calibri" panose="020F0502020204030204" pitchFamily="34" charset="0"/>
              </a:rPr>
              <a:t>(NotoSerifCJKsc-Medium)[https://github.com/googlefonts/noto-cjk/blob/main/Serif/OTF/SimplifiedChinese/NotoSerifCJKsc-Medium.otf</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52" name="Picture 2" descr="picture 115"/>
          <p:cNvPicPr/>
          <p:nvPr/>
        </p:nvPicPr>
        <p:blipFill>
          <a:blip r:embed="rId2"/>
          <a:stretch/>
        </p:blipFill>
        <p:spPr>
          <a:xfrm>
            <a:off x="8292960" y="2299580"/>
            <a:ext cx="3531960" cy="2842788"/>
          </a:xfrm>
          <a:prstGeom prst="rect">
            <a:avLst/>
          </a:prstGeom>
          <a:ln w="88900" cap="sq">
            <a:solidFill>
              <a:srgbClr val="ED7D31"/>
            </a:solidFill>
            <a:miter/>
          </a:ln>
          <a:effectLst>
            <a:innerShdw blurRad="76200">
              <a:srgbClr val="000000"/>
            </a:innerShdw>
          </a:effectLst>
        </p:spPr>
      </p:pic>
      <p:sp>
        <p:nvSpPr>
          <p:cNvPr id="753" name="TextBox 1"/>
          <p:cNvSpPr/>
          <p:nvPr/>
        </p:nvSpPr>
        <p:spPr>
          <a:xfrm>
            <a:off x="893880" y="217080"/>
            <a:ext cx="4239000" cy="100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6000" b="1" strike="noStrike" spc="-1">
                <a:solidFill>
                  <a:schemeClr val="lt1"/>
                </a:solidFill>
                <a:latin typeface="Calibri"/>
              </a:rPr>
              <a:t>Notice:</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PlaceHolder 1"/>
          <p:cNvSpPr>
            <a:spLocks noGrp="1"/>
          </p:cNvSpPr>
          <p:nvPr>
            <p:ph/>
          </p:nvPr>
        </p:nvSpPr>
        <p:spPr>
          <a:xfrm>
            <a:off x="616447" y="1351825"/>
            <a:ext cx="10820160" cy="5213160"/>
          </a:xfrm>
          <a:prstGeom prst="rect">
            <a:avLst/>
          </a:prstGeom>
          <a:noFill/>
          <a:ln w="0">
            <a:noFill/>
          </a:ln>
        </p:spPr>
        <p:txBody>
          <a:bodyPr lIns="90000" tIns="45000" rIns="90000" bIns="45000" anchor="t">
            <a:noAutofit/>
          </a:bodyPr>
          <a:lstStyle/>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Select the text, then you can find a Font-family attribute on the right panel like in the image below.</a:t>
            </a:r>
            <a:endParaRPr lang="en-US" sz="2000" b="0" strike="noStrike" spc="-1" dirty="0">
              <a:solidFill>
                <a:schemeClr val="dk1"/>
              </a:solidFill>
              <a:latin typeface="Calibri" panose="020F0502020204030204" pitchFamily="34" charset="0"/>
              <a:cs typeface="Calibri" panose="020F0502020204030204" pitchFamily="34" charset="0"/>
            </a:endParaRPr>
          </a:p>
          <a:p>
            <a:pPr indent="0">
              <a:spcBef>
                <a:spcPts val="1001"/>
              </a:spcBef>
              <a:buNone/>
              <a:tabLst>
                <a:tab pos="0" algn="l"/>
              </a:tabLst>
            </a:pPr>
            <a:endParaRPr lang="en-US" sz="2800" b="0" strike="noStrike" spc="-1" dirty="0">
              <a:solidFill>
                <a:schemeClr val="dk1"/>
              </a:solidFill>
              <a:latin typeface="Calibri" panose="020F0502020204030204" pitchFamily="34" charset="0"/>
              <a:cs typeface="Calibri" panose="020F0502020204030204" pitchFamily="34" charset="0"/>
            </a:endParaRPr>
          </a:p>
        </p:txBody>
      </p:sp>
      <p:pic>
        <p:nvPicPr>
          <p:cNvPr id="755" name="Picture 2" descr="https://image.easyeda.com/images/easyeda-185_PCB_Text_AddFonts.png"/>
          <p:cNvPicPr/>
          <p:nvPr/>
        </p:nvPicPr>
        <p:blipFill>
          <a:blip r:embed="rId2"/>
          <a:stretch/>
        </p:blipFill>
        <p:spPr>
          <a:xfrm>
            <a:off x="1006507" y="1991641"/>
            <a:ext cx="10040040" cy="401986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PlaceHolder 1"/>
          <p:cNvSpPr>
            <a:spLocks noGrp="1"/>
          </p:cNvSpPr>
          <p:nvPr>
            <p:ph/>
          </p:nvPr>
        </p:nvSpPr>
        <p:spPr>
          <a:xfrm>
            <a:off x="642960" y="1416240"/>
            <a:ext cx="7686228" cy="4978080"/>
          </a:xfrm>
          <a:prstGeom prst="rect">
            <a:avLst/>
          </a:prstGeom>
          <a:noFill/>
          <a:ln w="0">
            <a:noFill/>
          </a:ln>
        </p:spPr>
        <p:txBody>
          <a:bodyPr lIns="90000" tIns="45000" rIns="90000" bIns="45000" anchor="t">
            <a:normAutofit/>
          </a:bodyPr>
          <a:lstStyle/>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Click the add button, then choose the font, the font file must be ttf or otf.</a:t>
            </a:r>
            <a:endParaRPr lang="en-US" sz="2000" b="0"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So you can add any fonts by yourself. EasyEDA doesn’t cache the font on our server, so if you close the editor, you need to add the font again by yourself.</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Note</a:t>
            </a:r>
            <a:r>
              <a:rPr lang="en-US" sz="2400" b="1" strike="noStrike" spc="-1" dirty="0">
                <a:solidFill>
                  <a:schemeClr val="lt1"/>
                </a:solidFill>
                <a:latin typeface="Calibri" panose="020F0502020204030204" pitchFamily="34" charset="0"/>
                <a:cs typeface="Calibri" panose="020F0502020204030204" pitchFamily="34" charset="0"/>
              </a:rPr>
              <a:t>: </a:t>
            </a:r>
            <a:endParaRPr lang="en-US" sz="2400" b="1" strike="noStrike" spc="-1" dirty="0" smtClean="0">
              <a:solidFill>
                <a:schemeClr val="lt1"/>
              </a:solidFill>
              <a:latin typeface="Calibri" panose="020F0502020204030204" pitchFamily="34" charset="0"/>
              <a:cs typeface="Calibri" panose="020F0502020204030204" pitchFamily="34" charset="0"/>
            </a:endParaRPr>
          </a:p>
          <a:p>
            <a:pPr marL="457200" lvl="1" indent="0">
              <a:spcBef>
                <a:spcPts val="1001"/>
              </a:spcBef>
              <a:buClr>
                <a:srgbClr val="ED7D31"/>
              </a:buClr>
              <a:buNone/>
            </a:pPr>
            <a:r>
              <a:rPr lang="en-US" sz="2000" b="0" strike="noStrike" spc="-1" dirty="0" smtClean="0">
                <a:solidFill>
                  <a:schemeClr val="lt1"/>
                </a:solidFill>
                <a:latin typeface="Calibri" panose="020F0502020204030204" pitchFamily="34" charset="0"/>
                <a:cs typeface="Calibri" panose="020F0502020204030204" pitchFamily="34" charset="0"/>
              </a:rPr>
              <a:t>If </a:t>
            </a:r>
            <a:r>
              <a:rPr lang="en-US" sz="2000" b="0" strike="noStrike" spc="-1" dirty="0">
                <a:solidFill>
                  <a:schemeClr val="lt1"/>
                </a:solidFill>
                <a:latin typeface="Calibri" panose="020F0502020204030204" pitchFamily="34" charset="0"/>
                <a:cs typeface="Calibri" panose="020F0502020204030204" pitchFamily="34" charset="0"/>
              </a:rPr>
              <a:t>you use the other font, the </a:t>
            </a:r>
            <a:r>
              <a:rPr lang="en-US" sz="2000" b="0" strike="noStrike" spc="-1" dirty="0" err="1">
                <a:solidFill>
                  <a:schemeClr val="lt1"/>
                </a:solidFill>
                <a:latin typeface="Calibri" panose="020F0502020204030204" pitchFamily="34" charset="0"/>
                <a:cs typeface="Calibri" panose="020F0502020204030204" pitchFamily="34" charset="0"/>
              </a:rPr>
              <a:t>LineWidth</a:t>
            </a:r>
            <a:r>
              <a:rPr lang="en-US" sz="2000" b="0" strike="noStrike" spc="-1" dirty="0">
                <a:solidFill>
                  <a:schemeClr val="lt1"/>
                </a:solidFill>
                <a:latin typeface="Calibri" panose="020F0502020204030204" pitchFamily="34" charset="0"/>
                <a:cs typeface="Calibri" panose="020F0502020204030204" pitchFamily="34" charset="0"/>
              </a:rPr>
              <a:t> attribute is useless, because it will be automatically set by changing the Height.</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Arc</a:t>
            </a:r>
            <a:endParaRPr lang="en-US" sz="2400" b="1" strike="noStrike" spc="-1" dirty="0">
              <a:solidFill>
                <a:schemeClr val="dk1"/>
              </a:solidFill>
              <a:latin typeface="Calibri" panose="020F0502020204030204" pitchFamily="34" charset="0"/>
              <a:cs typeface="Calibri" panose="020F0502020204030204" pitchFamily="34" charset="0"/>
            </a:endParaRPr>
          </a:p>
          <a:p>
            <a:pPr marL="457200" lvl="1" indent="0">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You can draw many Arcs with different sizes, it’s easy to create a pretty cool PCB as you like.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57" name="Picture 2" descr="https://image.easyeda.com/images/easyeda-186_PCB_Text_FontsSupport.png"/>
          <p:cNvPicPr/>
          <p:nvPr/>
        </p:nvPicPr>
        <p:blipFill>
          <a:blip r:embed="rId2"/>
          <a:stretch/>
        </p:blipFill>
        <p:spPr>
          <a:xfrm>
            <a:off x="8501204" y="1629623"/>
            <a:ext cx="3313636" cy="2009869"/>
          </a:xfrm>
          <a:prstGeom prst="rect">
            <a:avLst/>
          </a:prstGeom>
          <a:ln w="88900" cap="sq">
            <a:solidFill>
              <a:srgbClr val="ED7D31"/>
            </a:solidFill>
            <a:miter/>
          </a:ln>
          <a:effectLst>
            <a:innerShdw blurRad="76200">
              <a:srgbClr val="000000"/>
            </a:innerShdw>
          </a:effectLst>
        </p:spPr>
      </p:pic>
      <p:pic>
        <p:nvPicPr>
          <p:cNvPr id="758" name="Picture 4" descr="picture 116"/>
          <p:cNvPicPr/>
          <p:nvPr/>
        </p:nvPicPr>
        <p:blipFill>
          <a:blip r:embed="rId3"/>
          <a:stretch/>
        </p:blipFill>
        <p:spPr>
          <a:xfrm>
            <a:off x="8501204" y="3771414"/>
            <a:ext cx="3313636" cy="2290644"/>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9" name="PlaceHolder 1"/>
          <p:cNvSpPr>
            <a:spLocks noGrp="1"/>
          </p:cNvSpPr>
          <p:nvPr>
            <p:ph/>
          </p:nvPr>
        </p:nvSpPr>
        <p:spPr>
          <a:xfrm>
            <a:off x="906479" y="1858320"/>
            <a:ext cx="6761805" cy="4023360"/>
          </a:xfrm>
          <a:prstGeom prst="rect">
            <a:avLst/>
          </a:prstGeom>
          <a:noFill/>
          <a:ln w="0">
            <a:noFill/>
          </a:ln>
        </p:spPr>
        <p:txBody>
          <a:bodyPr lIns="90000" tIns="45000" rIns="90000" bIns="45000" anchor="t">
            <a:normAutofit/>
          </a:bodyPr>
          <a:lstStyle/>
          <a:p>
            <a:pPr defTabSz="914400">
              <a:lnSpc>
                <a:spcPct val="90000"/>
              </a:lnSpc>
              <a:spcBef>
                <a:spcPts val="1001"/>
              </a:spcBef>
              <a:buClr>
                <a:srgbClr val="ED7D31"/>
              </a:buClr>
              <a:buFont typeface="Wingdings" panose="05000000000000000000" pitchFamily="2" charset="2"/>
              <a:buChar char="Ø"/>
            </a:pPr>
            <a:r>
              <a:rPr lang="en-US" sz="2400" b="0" strike="noStrike" spc="-1" dirty="0" smtClean="0">
                <a:solidFill>
                  <a:schemeClr val="lt1"/>
                </a:solidFill>
                <a:latin typeface="Calibri" panose="020F0502020204030204" pitchFamily="34" charset="0"/>
                <a:cs typeface="Calibri" panose="020F0502020204030204" pitchFamily="34" charset="0"/>
              </a:rPr>
              <a:t> </a:t>
            </a:r>
            <a:r>
              <a:rPr lang="en-US" sz="2400" b="1" strike="noStrike" spc="-1" dirty="0" smtClean="0">
                <a:solidFill>
                  <a:schemeClr val="lt1"/>
                </a:solidFill>
                <a:latin typeface="Calibri" panose="020F0502020204030204" pitchFamily="34" charset="0"/>
                <a:cs typeface="Calibri" panose="020F0502020204030204" pitchFamily="34" charset="0"/>
              </a:rPr>
              <a:t>Circle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You can draw a circle in PCB. If you want to draw a circle at Top Layer or Bottom Layer, please use Arc.</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Move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panose="020F0502020204030204" pitchFamily="34" charset="0"/>
                <a:cs typeface="Calibri" panose="020F0502020204030204" pitchFamily="34" charset="0"/>
              </a:rPr>
              <a:t>This option is same as schematic’s drag.</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rgbClr val="ED7D31"/>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Hole</a:t>
            </a:r>
            <a:endParaRPr lang="en-US" sz="2400" b="1" strike="noStrike" spc="-1" dirty="0">
              <a:solidFill>
                <a:schemeClr val="dk1"/>
              </a:solidFill>
              <a:latin typeface="Calibri" panose="020F0502020204030204" pitchFamily="34" charset="0"/>
              <a:cs typeface="Calibri" panose="020F0502020204030204" pitchFamily="34" charset="0"/>
            </a:endParaRPr>
          </a:p>
          <a:p>
            <a:pPr marL="0" indent="0" defTabSz="914400">
              <a:lnSpc>
                <a:spcPct val="90000"/>
              </a:lnSpc>
              <a:spcBef>
                <a:spcPts val="1001"/>
              </a:spcBef>
              <a:buClr>
                <a:srgbClr val="ED7D31"/>
              </a:buClr>
              <a:buNone/>
            </a:pPr>
            <a:r>
              <a:rPr lang="en-US" sz="2000" b="0" strike="noStrike" spc="-1" dirty="0">
                <a:solidFill>
                  <a:schemeClr val="lt1"/>
                </a:solidFill>
                <a:latin typeface="Calibri"/>
              </a:rPr>
              <a:t>There were lots of users that didn’t know how to use PAD or VIA as a HOLE, they asked EasyEDA for help, so EasyEDA added a HOLE TOOL in the PCB toolbar.</a:t>
            </a:r>
            <a:endParaRPr lang="en-US" sz="2000" b="0" strike="noStrike" spc="-1" dirty="0">
              <a:solidFill>
                <a:schemeClr val="dk1"/>
              </a:solidFill>
              <a:latin typeface="Arial"/>
            </a:endParaRPr>
          </a:p>
        </p:txBody>
      </p:sp>
      <p:pic>
        <p:nvPicPr>
          <p:cNvPr id="760" name="Picture 2" descr="picture 114"/>
          <p:cNvPicPr/>
          <p:nvPr/>
        </p:nvPicPr>
        <p:blipFill>
          <a:blip r:embed="rId2"/>
          <a:stretch/>
        </p:blipFill>
        <p:spPr>
          <a:xfrm>
            <a:off x="8150760" y="4624920"/>
            <a:ext cx="3493440" cy="1494360"/>
          </a:xfrm>
          <a:prstGeom prst="rect">
            <a:avLst/>
          </a:prstGeom>
          <a:ln w="88900" cap="sq">
            <a:solidFill>
              <a:srgbClr val="ED7D31"/>
            </a:solidFill>
            <a:miter/>
          </a:ln>
          <a:effectLst>
            <a:innerShdw blurRad="76200">
              <a:srgbClr val="000000"/>
            </a:innerShdw>
          </a:effectLst>
        </p:spPr>
      </p:pic>
      <p:pic>
        <p:nvPicPr>
          <p:cNvPr id="761" name="Picture 4" descr="picture 113"/>
          <p:cNvPicPr/>
          <p:nvPr/>
        </p:nvPicPr>
        <p:blipFill>
          <a:blip r:embed="rId3"/>
          <a:stretch/>
        </p:blipFill>
        <p:spPr>
          <a:xfrm>
            <a:off x="8150760" y="3193200"/>
            <a:ext cx="3493440" cy="1503720"/>
          </a:xfrm>
          <a:prstGeom prst="rect">
            <a:avLst/>
          </a:prstGeom>
          <a:ln w="88900" cap="sq">
            <a:solidFill>
              <a:srgbClr val="ED7D31"/>
            </a:solidFill>
            <a:miter/>
          </a:ln>
          <a:effectLst>
            <a:innerShdw blurRad="76200">
              <a:srgbClr val="000000"/>
            </a:innerShdw>
          </a:effectLst>
        </p:spPr>
      </p:pic>
      <p:pic>
        <p:nvPicPr>
          <p:cNvPr id="762" name="Picture 6" descr="picture 112"/>
          <p:cNvPicPr/>
          <p:nvPr/>
        </p:nvPicPr>
        <p:blipFill>
          <a:blip r:embed="rId4"/>
          <a:stretch/>
        </p:blipFill>
        <p:spPr>
          <a:xfrm>
            <a:off x="8150760" y="1616760"/>
            <a:ext cx="3493440" cy="1503720"/>
          </a:xfrm>
          <a:prstGeom prst="rect">
            <a:avLst/>
          </a:prstGeom>
          <a:ln w="88900" cap="sq">
            <a:solidFill>
              <a:srgbClr val="ED7D31"/>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PlaceHolder 1"/>
          <p:cNvSpPr>
            <a:spLocks noGrp="1"/>
          </p:cNvSpPr>
          <p:nvPr>
            <p:ph/>
          </p:nvPr>
        </p:nvSpPr>
        <p:spPr>
          <a:xfrm>
            <a:off x="588507" y="2218100"/>
            <a:ext cx="5857560" cy="3595118"/>
          </a:xfrm>
          <a:prstGeom prst="rect">
            <a:avLst/>
          </a:prstGeom>
          <a:noFill/>
          <a:ln w="0">
            <a:noFill/>
          </a:ln>
        </p:spPr>
        <p:txBody>
          <a:bodyPr lIns="90000" tIns="45000" rIns="90000" bIns="45000" anchor="t">
            <a:normAutofit/>
          </a:bodyPr>
          <a:lstStyle/>
          <a:p>
            <a:pPr marL="0" indent="0" algn="just" defTabSz="914400">
              <a:lnSpc>
                <a:spcPct val="90000"/>
              </a:lnSpc>
              <a:spcBef>
                <a:spcPts val="1001"/>
              </a:spcBef>
              <a:buClr>
                <a:srgbClr val="ED7D31"/>
              </a:buClr>
              <a:buNone/>
            </a:pPr>
            <a:r>
              <a:rPr lang="en-US" sz="2400" b="1" strike="noStrike" spc="-1" dirty="0">
                <a:solidFill>
                  <a:schemeClr val="lt1"/>
                </a:solidFill>
                <a:latin typeface="Calibri" panose="020F0502020204030204" pitchFamily="34" charset="0"/>
                <a:cs typeface="Calibri" panose="020F0502020204030204" pitchFamily="34" charset="0"/>
              </a:rPr>
              <a:t>Copper Area</a:t>
            </a:r>
            <a:endParaRPr lang="en-US" sz="2400" b="1"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Sometimes you will want to fill in or flood an area with copper. Usually this copper area will be connected to a net such as GND or a supply rail. You can draw the outline of a flood using the Copper Area button from the PCB Tools palette.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When selecting a copper area, you can find its attributes from the right hand </a:t>
            </a:r>
            <a:r>
              <a:rPr lang="en-US" sz="2000" b="1" strike="noStrike" spc="-1" dirty="0">
                <a:solidFill>
                  <a:schemeClr val="lt1"/>
                </a:solidFill>
                <a:latin typeface="Calibri" panose="020F0502020204030204" pitchFamily="34" charset="0"/>
                <a:cs typeface="Calibri" panose="020F0502020204030204" pitchFamily="34" charset="0"/>
              </a:rPr>
              <a:t>Properties</a:t>
            </a:r>
            <a:r>
              <a:rPr lang="en-US" sz="2000" b="0" strike="noStrike" spc="-1" dirty="0">
                <a:solidFill>
                  <a:schemeClr val="lt1"/>
                </a:solidFill>
                <a:latin typeface="Calibri" panose="020F0502020204030204" pitchFamily="34" charset="0"/>
                <a:cs typeface="Calibri" panose="020F0502020204030204" pitchFamily="34" charset="0"/>
              </a:rPr>
              <a:t> panels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64" name="Picture 2" descr="picture 122"/>
          <p:cNvPicPr/>
          <p:nvPr/>
        </p:nvPicPr>
        <p:blipFill>
          <a:blip r:embed="rId2"/>
          <a:stretch/>
        </p:blipFill>
        <p:spPr>
          <a:xfrm>
            <a:off x="6938280" y="4179960"/>
            <a:ext cx="4894200" cy="1724040"/>
          </a:xfrm>
          <a:prstGeom prst="rect">
            <a:avLst/>
          </a:prstGeom>
          <a:ln w="88900" cap="sq">
            <a:solidFill>
              <a:schemeClr val="accent2"/>
            </a:solidFill>
            <a:miter/>
          </a:ln>
          <a:effectLst>
            <a:innerShdw blurRad="76200">
              <a:srgbClr val="000000"/>
            </a:innerShdw>
          </a:effectLst>
        </p:spPr>
      </p:pic>
      <p:pic>
        <p:nvPicPr>
          <p:cNvPr id="765" name="Picture 4" descr="picture 121"/>
          <p:cNvPicPr/>
          <p:nvPr/>
        </p:nvPicPr>
        <p:blipFill>
          <a:blip r:embed="rId3"/>
          <a:stretch/>
        </p:blipFill>
        <p:spPr>
          <a:xfrm>
            <a:off x="6938280" y="1717560"/>
            <a:ext cx="4894200" cy="237420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PlaceHolder 1"/>
          <p:cNvSpPr>
            <a:spLocks noGrp="1"/>
          </p:cNvSpPr>
          <p:nvPr>
            <p:ph/>
          </p:nvPr>
        </p:nvSpPr>
        <p:spPr>
          <a:xfrm>
            <a:off x="452520" y="1963800"/>
            <a:ext cx="6035400" cy="3105339"/>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Solid Region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EasyEDA has added a new tool Solid Region for PCB design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ED7D3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This is a very useful, quick way to connect Pads. You can draw a Solid Region to include all of these pads with same net name, then set the region to the same net name as the pads. It is like Copper Area but easier to use for small areas. To use Solid Region like this, set the Type attribute (in the right hand Properties panel) to Solid.</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767" name="Picture 2" descr="https://image.easyeda.com/images/easyeda-121_PCB_PCBTool_SolidRegion.png"/>
          <p:cNvPicPr/>
          <p:nvPr/>
        </p:nvPicPr>
        <p:blipFill>
          <a:blip r:embed="rId2"/>
          <a:stretch/>
        </p:blipFill>
        <p:spPr>
          <a:xfrm>
            <a:off x="6749640" y="3791520"/>
            <a:ext cx="5079960" cy="1755720"/>
          </a:xfrm>
          <a:prstGeom prst="rect">
            <a:avLst/>
          </a:prstGeom>
          <a:ln w="88900" cap="sq">
            <a:solidFill>
              <a:schemeClr val="accent2"/>
            </a:solidFill>
            <a:miter/>
          </a:ln>
          <a:effectLst>
            <a:innerShdw blurRad="76200">
              <a:srgbClr val="000000"/>
            </a:innerShdw>
          </a:effectLst>
        </p:spPr>
      </p:pic>
      <p:pic>
        <p:nvPicPr>
          <p:cNvPr id="768" name="Picture 4" descr="https://image.easyeda.com/images/easyeda-122_PCB_SolidRegion_1.png"/>
          <p:cNvPicPr/>
          <p:nvPr/>
        </p:nvPicPr>
        <p:blipFill>
          <a:blip r:embed="rId3"/>
          <a:stretch/>
        </p:blipFill>
        <p:spPr>
          <a:xfrm>
            <a:off x="6749640" y="1963800"/>
            <a:ext cx="5079960" cy="182772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7884</TotalTime>
  <Words>8427</Words>
  <Application>Microsoft Office PowerPoint</Application>
  <PresentationFormat>Widescreen</PresentationFormat>
  <Paragraphs>595</Paragraphs>
  <Slides>101</Slides>
  <Notes>2</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101</vt:i4>
      </vt:variant>
    </vt:vector>
  </HeadingPairs>
  <TitlesOfParts>
    <vt:vector size="116" baseType="lpstr">
      <vt:lpstr>Arial</vt:lpstr>
      <vt:lpstr>Calibri</vt:lpstr>
      <vt:lpstr>DejaVu Sans</vt:lpstr>
      <vt:lpstr>Symbol</vt:lpstr>
      <vt:lpstr>Tahoma</vt:lpstr>
      <vt:lpstr>Times New Roman</vt:lpstr>
      <vt:lpstr>Trade Gothic LT Pro</vt:lpstr>
      <vt:lpstr>Wingdings</vt:lpstr>
      <vt:lpstr>Theme1</vt:lpstr>
      <vt:lpstr>Theme1</vt:lpstr>
      <vt:lpstr>Theme1</vt:lpstr>
      <vt:lpstr>Theme1</vt:lpstr>
      <vt:lpstr>Theme1</vt:lpstr>
      <vt:lpstr>Theme1</vt:lpstr>
      <vt:lpstr>Theme1</vt:lpstr>
      <vt:lpstr>Essentials of Electronics Design  From Ohm's Law to EasyEDA </vt:lpstr>
      <vt:lpstr>Electronic Components</vt:lpstr>
      <vt:lpstr>PowerPoint Presentation</vt:lpstr>
      <vt:lpstr>Table of Passive Components</vt:lpstr>
      <vt:lpstr>Table of Active Components</vt:lpstr>
      <vt:lpstr>Passive Components:</vt:lpstr>
      <vt:lpstr>Passive Components:</vt:lpstr>
      <vt:lpstr>Passive Components:</vt:lpstr>
      <vt:lpstr>Passive Components</vt:lpstr>
      <vt:lpstr>Passive Components</vt:lpstr>
      <vt:lpstr>Passive Components</vt:lpstr>
      <vt:lpstr>Passive Components</vt:lpstr>
      <vt:lpstr>Passive Component</vt:lpstr>
      <vt:lpstr>Passive Component</vt:lpstr>
      <vt:lpstr>Passive Components</vt:lpstr>
      <vt:lpstr>Active Components</vt:lpstr>
      <vt:lpstr>Active Components</vt:lpstr>
      <vt:lpstr>Active Components</vt:lpstr>
      <vt:lpstr>Active Components</vt:lpstr>
      <vt:lpstr>Active Component</vt:lpstr>
      <vt:lpstr>Active Component</vt:lpstr>
      <vt:lpstr>Active Component</vt:lpstr>
      <vt:lpstr>Snubber Circuits</vt:lpstr>
      <vt:lpstr>What is a Snubber Circuit?</vt:lpstr>
      <vt:lpstr>How Does it Work?</vt:lpstr>
      <vt:lpstr>Advantages:</vt:lpstr>
      <vt:lpstr>Disadvantages:</vt:lpstr>
      <vt:lpstr>Applications:</vt:lpstr>
      <vt:lpstr>Detailed Explanation On Diodes</vt:lpstr>
      <vt:lpstr>What is Diode ?</vt:lpstr>
      <vt:lpstr>Formation of P-N Junction</vt:lpstr>
      <vt:lpstr>Forward Bias</vt:lpstr>
      <vt:lpstr>Reverse Bias</vt:lpstr>
      <vt:lpstr>V-I Characteristics of P-N Junction Diode:</vt:lpstr>
      <vt:lpstr>Metal-Oxide-Semiconductor Field-Effect Transistors)</vt:lpstr>
      <vt:lpstr>Operating regions of MOSFET</vt:lpstr>
      <vt:lpstr>n-channel Enhancement-type MOSFET</vt:lpstr>
      <vt:lpstr>P-channel Enhancement-type MOSFET</vt:lpstr>
      <vt:lpstr>n-channel Depletion-type MOSFET</vt:lpstr>
      <vt:lpstr>p-channel Depletion-type MOSFET</vt:lpstr>
      <vt:lpstr>Region Of Operation</vt:lpstr>
      <vt:lpstr>What is a BJT?</vt:lpstr>
      <vt:lpstr>NPN Bipolar Junction Transistor</vt:lpstr>
      <vt:lpstr>PNP Bipolar Junction Transistor</vt:lpstr>
      <vt:lpstr>Working Principle of BJT</vt:lpstr>
      <vt:lpstr>Common Base Characteristics</vt:lpstr>
      <vt:lpstr>Common Base Characteristics</vt:lpstr>
      <vt:lpstr>Common Emitter Characteristics</vt:lpstr>
      <vt:lpstr>Optocoupler</vt:lpstr>
      <vt:lpstr>Construction</vt:lpstr>
      <vt:lpstr>Working</vt:lpstr>
      <vt:lpstr>OptoCoupler</vt:lpstr>
      <vt:lpstr>Important Parameters for an Optocoupler</vt:lpstr>
      <vt:lpstr>Types of Optocoupler</vt:lpstr>
      <vt:lpstr>OptoCoupler</vt:lpstr>
      <vt:lpstr>PowerPoint Presentation</vt:lpstr>
      <vt:lpstr> Importance of Circuit Analysis</vt:lpstr>
      <vt:lpstr> Circuit Analysis</vt:lpstr>
      <vt:lpstr>Circuit Analysis</vt:lpstr>
      <vt:lpstr>Circuit Analysis</vt:lpstr>
      <vt:lpstr>Fundamental Equations</vt:lpstr>
      <vt:lpstr>Kirchhoff's Laws:</vt:lpstr>
      <vt:lpstr>Kirchhoff's Laws:</vt:lpstr>
      <vt:lpstr>Basic Measuring Instruments </vt:lpstr>
      <vt:lpstr>Basic Measuring Instruments</vt:lpstr>
      <vt:lpstr>PowerPoint Presentation</vt:lpstr>
      <vt:lpstr>PowerPoint Presentation</vt:lpstr>
      <vt:lpstr>Easyeda tool</vt:lpstr>
      <vt:lpstr>Commonly Library</vt:lpstr>
      <vt:lpstr>PowerPoint Presentation</vt:lpstr>
      <vt:lpstr>Classes</vt:lpstr>
      <vt:lpstr>Easyeda classes</vt:lpstr>
      <vt:lpstr>PowerPoint Presentation</vt:lpstr>
      <vt:lpstr>Easyeda Nets</vt:lpstr>
      <vt:lpstr>Components</vt:lpstr>
      <vt:lpstr>PowerPoint Presentation</vt:lpstr>
      <vt:lpstr>Net Label</vt:lpstr>
      <vt:lpstr>Net Label</vt:lpstr>
      <vt:lpstr>Want to batch modify components? Can’t identify the corresponding relationship between component pins and footprint pins? Don’t worry, EasyEDA can do this. There are two ways to open the footprint manager: Click top menu, via: Top Menu - Tools - Footprint Manager</vt:lpstr>
      <vt:lpstr>Footprints</vt:lpstr>
      <vt:lpstr>Footprint</vt:lpstr>
      <vt:lpstr>PowerPoint Presentation</vt:lpstr>
      <vt:lpstr>PCB PAD</vt:lpstr>
      <vt:lpstr>FOOTPRINT</vt:lpstr>
      <vt:lpstr>Update in Batch If you want to batch modify components’ footprints,  In the footprint manager dialog, you can press CTRL + click or SHIFT + select to select the components, and then select the footprint to update. In schematic canvas, you can frame select the components as you want, and then click the “footprint” attribute input box at the right-hand property panel.  To use your own footprints, you can select Work Space under the Select tab.</vt:lpstr>
      <vt:lpstr>PCB TOOLS</vt:lpstr>
      <vt:lpstr>Track</vt:lpstr>
      <vt:lpstr>PAD</vt:lpstr>
      <vt:lpstr>PowerPoint Presentation</vt:lpstr>
      <vt:lpstr>PowerPoint Presentation</vt:lpstr>
      <vt:lpstr>Easyeda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Measure/Dimension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Embedded Systems Course"</dc:title>
  <dc:subject/>
  <dc:creator>Mubashir</dc:creator>
  <dc:description/>
  <cp:lastModifiedBy>Microsoft account</cp:lastModifiedBy>
  <cp:revision>370</cp:revision>
  <dcterms:created xsi:type="dcterms:W3CDTF">2023-12-29T06:08:40Z</dcterms:created>
  <dcterms:modified xsi:type="dcterms:W3CDTF">2024-04-21T10:49:11Z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SIP_Label_dad3be33-4108-4738-9e07-d8656a181486_ActionId">
    <vt:lpwstr>753d40de-2851-44a0-8d07-26f35bbc92e1</vt:lpwstr>
  </property>
  <property fmtid="{D5CDD505-2E9C-101B-9397-08002B2CF9AE}" pid="4" name="MSIP_Label_dad3be33-4108-4738-9e07-d8656a181486_ContentBits">
    <vt:lpwstr>0</vt:lpwstr>
  </property>
  <property fmtid="{D5CDD505-2E9C-101B-9397-08002B2CF9AE}" pid="5" name="MSIP_Label_dad3be33-4108-4738-9e07-d8656a181486_Enabled">
    <vt:lpwstr>true</vt:lpwstr>
  </property>
  <property fmtid="{D5CDD505-2E9C-101B-9397-08002B2CF9AE}" pid="6" name="MSIP_Label_dad3be33-4108-4738-9e07-d8656a181486_Method">
    <vt:lpwstr>Privileged</vt:lpwstr>
  </property>
  <property fmtid="{D5CDD505-2E9C-101B-9397-08002B2CF9AE}" pid="7" name="MSIP_Label_dad3be33-4108-4738-9e07-d8656a181486_Name">
    <vt:lpwstr>Public No Visual Label</vt:lpwstr>
  </property>
  <property fmtid="{D5CDD505-2E9C-101B-9397-08002B2CF9AE}" pid="8" name="MSIP_Label_dad3be33-4108-4738-9e07-d8656a181486_SetDate">
    <vt:lpwstr>2024-01-20T02:47:32Z</vt:lpwstr>
  </property>
  <property fmtid="{D5CDD505-2E9C-101B-9397-08002B2CF9AE}" pid="9" name="MSIP_Label_dad3be33-4108-4738-9e07-d8656a181486_SiteId">
    <vt:lpwstr>945c199a-83a2-4e80-9f8c-5a91be5752dd</vt:lpwstr>
  </property>
  <property fmtid="{D5CDD505-2E9C-101B-9397-08002B2CF9AE}" pid="10" name="Notes">
    <vt:i4>2</vt:i4>
  </property>
  <property fmtid="{D5CDD505-2E9C-101B-9397-08002B2CF9AE}" pid="11" name="PresentationFormat">
    <vt:lpwstr>Widescreen</vt:lpwstr>
  </property>
  <property fmtid="{D5CDD505-2E9C-101B-9397-08002B2CF9AE}" pid="12" name="Slides">
    <vt:i4>96</vt:i4>
  </property>
</Properties>
</file>